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1" r:id="rId3"/>
    <p:sldId id="258" r:id="rId4"/>
    <p:sldId id="263" r:id="rId5"/>
    <p:sldId id="259" r:id="rId6"/>
    <p:sldId id="272" r:id="rId7"/>
    <p:sldId id="260" r:id="rId8"/>
    <p:sldId id="271" r:id="rId9"/>
    <p:sldId id="545" r:id="rId10"/>
    <p:sldId id="547" r:id="rId11"/>
    <p:sldId id="548" r:id="rId12"/>
    <p:sldId id="270" r:id="rId13"/>
    <p:sldId id="273" r:id="rId14"/>
    <p:sldId id="274" r:id="rId15"/>
    <p:sldId id="549" r:id="rId16"/>
    <p:sldId id="550" r:id="rId17"/>
    <p:sldId id="268" r:id="rId18"/>
    <p:sldId id="275" r:id="rId19"/>
    <p:sldId id="269" r:id="rId20"/>
    <p:sldId id="552" r:id="rId21"/>
    <p:sldId id="278" r:id="rId22"/>
    <p:sldId id="281" r:id="rId23"/>
    <p:sldId id="553" r:id="rId24"/>
    <p:sldId id="279" r:id="rId25"/>
    <p:sldId id="280" r:id="rId26"/>
    <p:sldId id="55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7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09:59.8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32:11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693 472 24575,'-5'1'0,"0"0"0,1 0 0,-1 0 0,1 0 0,0 1 0,-1 0 0,1 0 0,0 0 0,0 0 0,0 1 0,0-1 0,1 1 0,-1 0 0,1 0 0,-4 5 0,-47 57 0,49-58 0,-24 36 0,3 1 0,1 1 0,2 1 0,2 1 0,-17 60 0,26-78 0,9-24 0,0 1 0,1-1 0,0 1 0,0 0 0,0 0 0,-1 10 0,3-15 0,0 0 0,0 0 0,0-1 0,0 1 0,0 0 0,0-1 0,0 1 0,1 0 0,-1-1 0,0 1 0,0 0 0,1-1 0,-1 1 0,0 0 0,1-1 0,-1 1 0,1-1 0,-1 1 0,1-1 0,-1 1 0,1-1 0,-1 1 0,1-1 0,-1 1 0,1-1 0,0 0 0,-1 1 0,1-1 0,0 0 0,-1 0 0,1 1 0,0-1 0,-1 0 0,1 0 0,1 0 0,29-2 0,-31 2 0,26-5 0,0-1 0,-1-2 0,0 0 0,0-2 0,-1-1 0,0-1 0,30-20 0,-18 8 0,-2-1 0,0-2 0,53-56 0,-67 58 0,-1 0 0,-2-1 0,0-1 0,-2 0 0,-1-1 0,18-49 0,-30 72 0,1-3 0,1 0 0,-1 0 0,2 0 0,9-13 0,-14 21 0,0 1 0,0-1 0,0 0 0,0 0 0,0 0 0,0 0 0,0 0 0,0 1 0,0-1 0,0 0 0,0 0 0,0 0 0,0 0 0,0 0 0,0 0 0,1 1 0,-1-1 0,0 0 0,0 0 0,0 0 0,0 0 0,0 0 0,0 0 0,0 0 0,1 0 0,-1 0 0,0 0 0,0 0 0,0 0 0,0 0 0,0 0 0,1 1 0,-1-1 0,0 0 0,0 0 0,0 0 0,0 0 0,0-1 0,1 1 0,-1 0 0,0 0 0,0 0 0,0 0 0,0 0 0,0 0 0,0 0 0,1 0 0,-1 0 0,0 0 0,0 0 0,0 0 0,0 0 0,0 0 0,0-1 0,0 1 0,1 0 0,-1 0 0,0 0 0,0 0 0,0 0 0,0 0 0,0 0 0,0-1 0,0 1 0,0 0 0,0 0 0,-3 19 0,-10 24 0,-35 62 0,-4-1 0,-81 117 0,133-220 0,0-1 0,-1 1 0,1 0 0,-1-1 0,1 1 0,-1 0 0,1-1 0,-1 1 0,1-1 0,-1 1 0,1-1 0,-1 1 0,0-1 0,1 0 0,-1 1 0,0-1 0,1 0 0,-1 1 0,0-1 0,1 0 0,-1 0 0,0 0 0,0 1 0,1-1 0,-1 0 0,0 0 0,0 0 0,1 0 0,-1 0 0,0-1 0,0 1 0,1 0 0,-1 0 0,0 0 0,1-1 0,-1 1 0,0 0 0,1-1 0,-1 1 0,0-1 0,1 1 0,-1 0 0,0-1 0,1 1 0,-1-1 0,1 0 0,-1 1 0,1-1 0,0 1 0,-1-1 0,1 0 0,-1 0 0,-23-44 0,21 37 0,-100-277 0,53 130 0,-106-274 0,143 399 0,13 30 0,0 0 0,0-1 0,-1 1 0,1 0 0,0 0 0,0-1 0,0 1 0,0 0 0,-1 0 0,1-1 0,0 1 0,0 0 0,-1 0 0,1 0 0,0-1 0,0 1 0,-1 0 0,1 0 0,0 0 0,0 0 0,-1 0 0,1 0 0,0-1 0,-1 1 0,1 0 0,0 0 0,-1 0 0,1 0 0,0 0 0,-1 0 0,1 0 0,0 0 0,0 0 0,-1 1 0,1-1 0,0 0 0,-1 0 0,1 0 0,-10 13 0,0 21 0,0 40 0,3-1 0,3 1 0,7 79 0,-1-48 0,-1-53 0,0-12 0,-6 74 0,0-97 0,1-20 0,-3-27 0,3-105 0,4 79 0,-8-61 0,8 111 0,-1 1 0,0-1 0,-1 1 0,1 0 0,-1 0 0,0-1 0,0 1 0,-1 0 0,0 1 0,1-1 0,-2 0 0,-5-6 0,8 10 0,0 0 0,0 0 0,0 0 0,0 0 0,0 1 0,-1-1 0,1 0 0,0 1 0,-1-1 0,1 1 0,0 0 0,-1-1 0,1 1 0,0 0 0,-1 0 0,1-1 0,-1 1 0,1 1 0,0-1 0,-3 0 0,2 1 0,-1 0 0,0 0 0,1 0 0,-1 1 0,1-1 0,-1 1 0,1 0 0,0-1 0,-1 1 0,1 0 0,0 0 0,0 1 0,-2 3 0,-4 5 0,1 0 0,0 0 0,0 1 0,1 0 0,1 0 0,-7 24 0,-13 82 0,19-80 0,-15 51 0,20-84 0,-1 0 0,1 0 0,-1 0 0,1 1 0,1-1 0,-1 0 0,1 0 0,0 0 0,1 6 0,-1-10 0,1 1 0,-1-1 0,1 1 0,0-1 0,-1 0 0,1 1 0,0-1 0,0 0 0,0 0 0,0 1 0,0-1 0,0 0 0,0 0 0,1 0 0,-1 0 0,0-1 0,0 1 0,1 0 0,-1 0 0,1-1 0,-1 1 0,1-1 0,-1 1 0,1-1 0,-1 0 0,1 0 0,-1 1 0,1-1 0,-1 0 0,1 0 0,-1-1 0,1 1 0,-1 0 0,1 0 0,-1-1 0,3 0 0,19-3 0,-1-1 0,1-1 0,-1-1 0,0-1 0,27-14 0,108-64 0,-118 63 0,183-111 0,-172 100 0,-2-2 0,57-55 0,-103 90 0,0 0 0,0-1 0,-1 1 0,1-1 0,0 0 0,-1 1 0,1-1 0,-1 0 0,0 0 0,1 0 0,-1 0 0,0 0 0,0 0 0,0-1 0,-1 1 0,1 0 0,0 0 0,-1-1 0,0 1 0,1 0 0,-1-1 0,0 1 0,0 0 0,-1-1 0,1-2 0,-2 3 0,0-1 0,0 1 0,0 0 0,0 0 0,0 0 0,0 0 0,-1 1 0,1-1 0,-1 0 0,1 1 0,-1 0 0,1-1 0,-1 1 0,0 0 0,0 1 0,0-1 0,1 0 0,-1 1 0,0 0 0,-3-1 0,-75-6 0,0 2 0,-114 10 0,61-1 0,98-3 0,-10-1 0,-63 8 0,95-6 0,1 1 0,-1 0 0,1 1 0,0 0 0,-1 1 0,2 1 0,-1 0 0,-22 15 0,28-15 0,1 0 0,1 0 0,-1 1 0,1-1 0,0 1 0,0 1 0,1-1 0,0 0 0,0 1 0,1 0 0,0 0 0,0 0 0,1 0 0,0 1 0,-1 9 0,1-2 0,0 1 0,1 0 0,0-1 0,2 1 0,0 0 0,6 29 0,-6-37 0,2-1 0,-1 0 0,1 0 0,0-1 0,1 1 0,-1-1 0,2 1 0,-1-1 0,1 0 0,0-1 0,0 1 0,1-1 0,0 0 0,0 0 0,0-1 0,1 0 0,0 0 0,0-1 0,0 1 0,1-1 0,-1-1 0,1 0 0,0 0 0,0 0 0,0-1 0,0 0 0,0-1 0,1 0 0,-1 0 0,17-1 0,-7 2-151,0-2-1,-1 0 0,1-1 0,0-1 1,0 0-1,0-2 0,-1 0 1,26-9-1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32:13.9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32:15.1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0:02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708 597 24575,'-23'17'0,"6"-2"0,14-13 0,0-1 0,0 1 0,0-1 0,0 0 0,-1 1 0,1-1 0,0-1 0,-1 1 0,1 0 0,0-1 0,-1 1 0,1-1 0,-1 0 0,1 0 0,-1 0 0,1 0 0,0-1 0,-1 1 0,1-1 0,0 0 0,-1 0 0,1 0 0,0 0 0,0 0 0,0-1 0,0 1 0,0-1 0,0 0 0,0 0 0,1 0 0,-1 0 0,1 0 0,-1 0 0,1-1 0,0 1 0,-3-5 0,-6-9 0,0-2 0,1 1 0,1-1 0,-10-33 0,10 29 0,-118-289 0,126 309 0,-4-9 0,1 0 0,1 0 0,0 0 0,-3-20 0,6 28 0,0 1 0,0 0 0,0-1 0,0 1 0,0 0 0,1-1 0,-1 1 0,1 0 0,0-1 0,0 1 0,0 0 0,0 0 0,0-1 0,1 1 0,-1 0 0,1 0 0,-1 1 0,1-1 0,0 0 0,0 0 0,0 1 0,0-1 0,0 1 0,0-1 0,1 1 0,-1 0 0,0 0 0,5-2 0,9-1 0,1 0 0,0 0 0,0 2 0,0 0 0,1 0 0,31 2 0,106 13 0,-152-13 0,0 1 0,-1-1 0,1 1 0,0 0 0,-1-1 0,1 1 0,0 0 0,-1 0 0,1 1 0,-1-1 0,0 0 0,0 1 0,1-1 0,-1 1 0,0 0 0,0 0 0,0 0 0,-1 0 0,1 0 0,1 2 0,0 1 0,-1 0 0,0 0 0,0-1 0,-1 1 0,0 0 0,0 0 0,0 1 0,0-1 0,-1 7 0,-1 5 0,-1 0 0,-1-1 0,0 1 0,-2-1 0,-6 18 0,8-28 0,0 0 0,0 0 0,0 0 0,-1-1 0,0 1 0,0-1 0,0 0 0,-1 0 0,0 0 0,0 0 0,-1-1 0,1 0 0,-1 0 0,0 0 0,0-1 0,-1 1 0,1-1 0,-1-1 0,-10 4 0,-9 1 0,0-2 0,-1 0 0,0-2 0,-28 1 0,-19 2 0,-286 53 0,345-54 0,14-1 0,30 1 0,45-3 0,-30-5 0,-22 2 0,1 0 0,29 2 0,-47-1 0,-1 1 0,1-1 0,0 1 0,-1 0 0,1 0 0,-1 1 0,1-1 0,-1 1 0,0 0 0,1 0 0,-1 0 0,0 0 0,-1 0 0,1 1 0,0 0 0,4 5 0,14 19-101,-19-22 26,1 1 1,0-1 0,0 0-1,0 0 1,1 0 0,0-1-1,0 1 1,0-1 0,1 0-1,-1 0 1,1 0 0,0-1-1,0 0 1,1 0 0,-1 0-1,11 2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0:11.45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1 311 24575,'82'2'0,"-43"0"0,0-1 0,1-2 0,-2-2 0,71-14 0,-106 16 0,1 1 0,-1-1 0,0 0 0,0 0 0,1 0 0,-1-1 0,0 1 0,0-1 0,0 1 0,0-1 0,0 0 0,-1 0 0,1-1 0,-1 1 0,1 0 0,-1-1 0,0 0 0,0 1 0,0-1 0,0 0 0,0 0 0,-1 0 0,1 0 0,-1-1 0,0 1 0,0 0 0,0 0 0,0-1 0,-1 1 0,1-1 0,-1 1 0,0 0 0,0-1 0,0 1 0,-1-1 0,1 1 0,-1 0 0,1-1 0,-1 1 0,-3-6 0,-1-4 0,-1-1 0,0 1 0,-1 0 0,-1 1 0,0-1 0,-1 2 0,0-1 0,-14-13 0,19 21-81,0-1-10,-1 0-1,1 0 0,-1 1 0,0-1 1,0 1-1,0 1 0,0-1 0,-1 1 1,0 0-1,1 0 0,-1 0 0,0 1 1,-12-3-1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1:57.6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392 69 24575,'-2'1'0,"1"-1"0,-1 1 0,1-1 0,-1 1 0,1 0 0,0-1 0,-1 1 0,1 0 0,0 0 0,-1 0 0,1 0 0,0 0 0,0 1 0,0-1 0,0 0 0,0 0 0,0 1 0,0-1 0,1 1 0,-2 2 0,-17 40 0,11-26 0,-284 601 0,283-600 0,7-14 0,1 0 0,-2-1 0,1 1 0,0 0 0,-1-1 0,0 0 0,0 0 0,-7 7 0,10-11 0,0 0 0,-1 0 0,1 0 0,0 0 0,-1 0 0,1 0 0,0 0 0,-1 0 0,1 0 0,0 0 0,0-1 0,-1 1 0,1 0 0,0 0 0,-1 0 0,1 0 0,0-1 0,0 1 0,-1 0 0,1 0 0,0-1 0,0 1 0,0 0 0,0 0 0,-1-1 0,1 1 0,0 0 0,0 0 0,0-1 0,0 1 0,0 0 0,0-1 0,-1 1 0,1 0 0,0-1 0,0 1 0,0 0 0,0-1 0,0 1 0,0 0 0,1 0 0,-1-1 0,0 1 0,0 0 0,0-1 0,-1-19 0,7-251 0,-2-107 0,-4 382 0,1-1 0,0 1 0,-1-1 0,1 0 0,0 1 0,1-1 0,-1 0 0,0 0 0,1 1 0,0-1 0,0 0 0,0-1 0,0 1 0,0 0 0,1-1 0,-1 1 0,5 2 0,-6-4 0,1 0 0,-1 0 0,1 0 0,0 0 0,-1 0 0,1 0 0,0-1 0,-1 1 0,1-1 0,0 1 0,0-1 0,0 0 0,0 0 0,-1 1 0,1-1 0,0-1 0,0 1 0,0 0 0,0 0 0,0-1 0,-1 1 0,1-1 0,0 1 0,0-1 0,-1 0 0,1 0 0,-1 0 0,1 0 0,0 0 0,-1 0 0,0 0 0,1 0 0,-1-1 0,2-1 0,8-11 0,0 0 0,-2-1 0,17-31 0,-21 34 0,0 1 0,2 0 0,-1 0 0,1 0 0,1 1 0,0 0 0,0 0 0,1 1 0,14-11 0,-6 12-1365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2:15.86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3:50.5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184 1 24575,'5'12'0,"1"0"0,0 0 0,0-1 0,2 1 0,-1-1 0,1-1 0,1 1 0,0-2 0,1 1 0,19 14 0,24 28 0,-42-38 0,0 0 0,-2 1 0,0 0 0,0 1 0,7 22 0,-10-24 0,0 0 0,0-1 0,1 0 0,1 0 0,0-1 0,1 0 0,18 20 0,-26-31 0,-1-1 0,1 1 0,-1-1 0,1 1 0,-1-1 0,1 1 0,0-1 0,-1 1 0,1-1 0,0 0 0,-1 1 0,1-1 0,0 0 0,-1 0 0,1 0 0,0 1 0,0-1 0,-1 0 0,1 0 0,0 0 0,0 0 0,-1 0 0,1 0 0,0 0 0,0-1 0,-1 1 0,1 0 0,0 0 0,-1 0 0,1-1 0,0 1 0,1-1 0,-1-1 0,1 0 0,-1 1 0,1-1 0,-1 0 0,0 0 0,0 0 0,1-1 0,-1 1 0,-1 0 0,2-4 0,11-64 0,-13 65 0,3-20 0,1-1 0,0 1 0,15-44 0,-16 61 0,1 0 0,0 0 0,0 0 0,0 1 0,1 0 0,0-1 0,1 2 0,-1-1 0,1 1 0,1 0 0,-1 0 0,1 0 0,0 1 0,14-8 0,1 5 0,-22 8 0,1 0 0,-1 0 0,0 0 0,0 0 0,0 0 0,1 0 0,-1 0 0,0 0 0,0 0 0,0 0 0,1 0 0,-1 1 0,0-1 0,0 0 0,0 0 0,0 0 0,1 0 0,-1 0 0,0 0 0,0 0 0,0 1 0,0-1 0,0 0 0,1 0 0,-1 0 0,0 0 0,0 1 0,0-1 0,0 0 0,0 0 0,0 0 0,0 1 0,0-1 0,0 0 0,0 0 0,0 0 0,0 1 0,0-1 0,0 0 0,0 0 0,0 0 0,0 1 0,0-1 0,0 0 0,0 0 0,0 1 0,-1 1 0,-1 1 0,1-1 0,0 1 0,-1-1 0,0 0 0,0 0 0,0 0 0,0 0 0,0 0 0,0 0 0,0 0 0,-4 2 0,-7 3 0,0 1 0,-1-2 0,0 0 0,0-1 0,0 0 0,-1-1 0,0-1 0,-23 3 0,-12-2 0,-63-4 0,3 0 0,105 1 0,-1 0 0,1 0 0,-1 0 0,1 1 0,-1 0 0,1 0 0,0 0 0,0 0 0,0 1 0,0 0 0,0 0 0,1 0 0,-1 1 0,1 0 0,0 0 0,0 0 0,1 0 0,-7 9 0,-4 8 0,1 0 0,2 1 0,-11 26 0,-3 5 0,15-34 0,1 1 0,1-1 0,-7 27 0,12-37 0,1-1 0,1 1 0,-1 0 0,2 0 0,-1 0 0,1-1 0,0 1 0,1 0 0,0 0 0,3 13 0,-2-19 0,-1 0 0,1 0 0,-1-1 0,1 1 0,0 0 0,0-1 0,0 1 0,0-1 0,1 0 0,-1 0 0,1 0 0,-1 0 0,1 0 0,0 0 0,-1-1 0,1 1 0,0-1 0,0 0 0,0 0 0,0 0 0,1 0 0,-1-1 0,4 1 0,11 2 0,1-2 0,34-1 0,-30 0 0,20 1-341,0-3 0,0-1-1,57-11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3:52.44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46 24575,'0'-4'0,"4"-6"0,2-6 0,3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3:55.2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388 276 24575,'-80'-98'0,"-42"-54"0,121 150 0,-1 0 0,1 0 0,-1 0 0,0 0 0,0 0 0,0 1 0,0-1 0,0 1 0,0-1 0,0 1 0,0 0 0,-1 0 0,1 0 0,-1 0 0,1 0 0,-1 1 0,1-1 0,-1 1 0,1-1 0,-1 1 0,-4 0 0,4 1 0,-1 0 0,1 0 0,0 0 0,0 1 0,0-1 0,0 1 0,0 0 0,0 0 0,1 0 0,-1 0 0,0 0 0,1 1 0,0-1 0,-3 4 0,-5 8 0,1 1 0,0-1 0,1 2 0,0-1 0,-6 22 0,-16 59-1365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05T14:14:20.7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F4AC2-40DD-4B2C-B0E3-4A07B41DD58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627601-3E1F-458E-AC82-4C267891B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99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43363-7BCE-4905-A301-94D5B3D8D3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0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27601-3E1F-458E-AC82-4C267891B2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7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probability at which outputs of the layer are dropped out, or inversely, the probability at which outputs of the layer are retained. </a:t>
            </a:r>
          </a:p>
          <a:p>
            <a:endParaRPr lang="en-US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If a unit is retained with probability p during training, the outgoing weights of that unit are multiplied by p at test time</a:t>
            </a:r>
          </a:p>
          <a:p>
            <a:endParaRPr lang="en-US" b="0" i="1" dirty="0">
              <a:solidFill>
                <a:srgbClr val="555555"/>
              </a:solidFill>
              <a:effectLst/>
              <a:latin typeface="Helvetica Neue"/>
            </a:endParaRPr>
          </a:p>
          <a:p>
            <a:r>
              <a:rPr lang="sv-SE" b="0" i="0" dirty="0">
                <a:solidFill>
                  <a:srgbClr val="37474F"/>
                </a:solidFill>
                <a:effectLst/>
                <a:latin typeface="Roboto Mono"/>
              </a:rPr>
              <a:t>sigmoid(x) = 1 / (1 + exp(-x))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627601-3E1F-458E-AC82-4C267891B2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73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DFF8-B396-C684-7EA1-1746293720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26BA5A-D915-F96F-3036-CAC023A1D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A3161-6021-2A39-D1A7-EE53082E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1A26D-DD6A-526C-41EE-456B59F3D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C42D2-E89E-8A6E-469F-B8D4CBF1B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7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856F0-D576-C094-0FE4-48064E205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12D32F-472E-D3AE-8637-3DE539708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6AB1D-DAB6-75B2-92C9-FFEBB44A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54288-EB26-9BEA-3167-4EDF7B40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D3AB8-3947-8A85-39FA-702A4267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4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A4F91-6DB1-333F-58C3-B9DDFA1395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C5687-41CE-8FF0-51E3-03E00872C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9DB9E-F882-5FCB-5BE8-FDAF4B11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EA36E-8F0B-5320-B518-2A735FCA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69197-8824-F1EA-A9D7-10C662D90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6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CDFD-0B5E-0BAA-67F3-6BD61944A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683D1-C883-D19E-C7BD-667D8D6F5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E1D88-CA97-0746-0D7A-58E0A86F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FF568-0B17-B84B-8CF9-AD1E03E48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6DB4-12C9-6045-C8AA-0A63CE0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7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00371-14D5-D9D5-8969-753450AD6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EA33-DDEB-7184-CB6D-D3E1B2349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36C70-F430-4D0D-B1A3-82A474CEA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B3B83-B1B8-C129-57AF-D0A3B0E8D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AA089-40A6-EAC1-B8F8-F6B57526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29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A03B5-DFC3-6ADD-111F-7E940355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FE0D0-8FDA-FA9C-98A7-4AC3656E7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47213F-4F9F-044B-8F04-32738E7F7F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8BCE1-57FA-B63E-5F9C-13426E9E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989E1-248B-151C-0C12-C232FF0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0393F-8442-797F-CA3B-9439D5D5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71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9D86-0E76-844F-A4AA-FA71D6C6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D3D5C8-1C2C-FBE5-DB62-90E6551F0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A48E2-E68F-560B-9D49-33E9A21D55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3992C2-C344-2023-2EFD-C5FFE55D9E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1A10E-0ABF-54AC-922A-FA7F9A6AEE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54C8C9-C242-DD68-136F-F756EA8D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31DF6D-1731-C5C6-D468-72BDD523D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28224B-CFCC-CBEB-1DF5-983EC9D3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4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DBB3-6FF5-3625-82D9-51786437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3FC6F-4647-0BDF-B997-56F45432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3A7BCE-B379-2755-CB8E-3A46E7B07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95355-C360-FFDF-8349-1BDD1E69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017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DDF1C5-08A6-83AA-34A7-CD4A10B45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5B0F8B-3400-F0E9-43DF-7194186C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E5E8A-EEAB-84F6-319B-C3D6D668F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9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D0C87-DEFA-C86A-D0C2-0A1F5419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23F90-1929-358D-4134-5F6170817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7686C-444F-1402-A43F-3CCDAB3E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C5976-1418-533A-AD45-97BF9F69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93EC8-2032-3E6D-82F1-9EC7578B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E5038D-7D42-96CF-1D5F-787F008B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5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F55E-DF45-1EF8-AB11-E30B5966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5662D-011C-A4EB-E3EE-C4C67C4009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8AACC-DC80-A78D-2E6D-F322D7E11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CEC29-333F-A464-8095-CFFFE942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F8BBB-9B4C-D70B-B5E1-B8395B43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F6BBD-76DE-C369-3C76-57A40CFE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0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E87F46-90F7-E36A-E59D-B2F712B1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11799-53FB-91D1-9B65-741BDC2B3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9B3D7-661E-E63C-0078-8D5CDDB76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2450D-714A-41AD-9524-7FFB18A43E12}" type="datetimeFigureOut">
              <a:rPr lang="en-US" smtClean="0"/>
              <a:t>05-Aug-22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59A69-3AAA-0051-6819-31A4A956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C049E-4107-BDFB-344F-0EE76877C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939A5-DB2B-4625-8B34-9D03373BD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49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customXml" Target="../ink/ink7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13.png"/><Relationship Id="rId10" Type="http://schemas.openxmlformats.org/officeDocument/2006/relationships/customXml" Target="../ink/ink12.xml"/><Relationship Id="rId4" Type="http://schemas.openxmlformats.org/officeDocument/2006/relationships/image" Target="../media/image12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AF1FA-6C67-5BD6-EB2A-0F161BAB8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 meeting – 5</a:t>
            </a:r>
            <a:r>
              <a:rPr lang="en-US" sz="4400" baseline="30000" dirty="0"/>
              <a:t>th</a:t>
            </a:r>
            <a:r>
              <a:rPr lang="en-US" sz="4400" dirty="0"/>
              <a:t> August 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24B75-C6E6-BF4D-DFBC-C8BE76F0F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Research update by Mukta</a:t>
            </a:r>
          </a:p>
        </p:txBody>
      </p:sp>
    </p:spTree>
    <p:extLst>
      <p:ext uri="{BB962C8B-B14F-4D97-AF65-F5344CB8AC3E}">
        <p14:creationId xmlns:p14="http://schemas.microsoft.com/office/powerpoint/2010/main" val="3015231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57AD9-48A8-5764-EEED-B2E15E31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Unbiased omics experiments to examine global expression changes under different combinations of treatments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B3E4B-0EE1-9D8A-9965-2FB6F253E917}"/>
              </a:ext>
            </a:extLst>
          </p:cNvPr>
          <p:cNvSpPr txBox="1"/>
          <p:nvPr/>
        </p:nvSpPr>
        <p:spPr>
          <a:xfrm>
            <a:off x="1046988" y="6308209"/>
            <a:ext cx="1066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Experimental conditions in the three datasets from RAMOS B cells</a:t>
            </a:r>
            <a:endParaRPr lang="en-US" dirty="0"/>
          </a:p>
        </p:txBody>
      </p:sp>
      <p:graphicFrame>
        <p:nvGraphicFramePr>
          <p:cNvPr id="551" name="Table 551">
            <a:extLst>
              <a:ext uri="{FF2B5EF4-FFF2-40B4-BE49-F238E27FC236}">
                <a16:creationId xmlns:a16="http://schemas.microsoft.com/office/drawing/2014/main" id="{A3ED5D5F-9BB7-58D6-B50E-AF5D69AC4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0690"/>
              </p:ext>
            </p:extLst>
          </p:nvPr>
        </p:nvGraphicFramePr>
        <p:xfrm>
          <a:off x="838200" y="1396854"/>
          <a:ext cx="10515600" cy="4682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11322416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834158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155858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9710002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10684624"/>
                    </a:ext>
                  </a:extLst>
                </a:gridCol>
              </a:tblGrid>
              <a:tr h="78676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" pitchFamily="2" charset="0"/>
                        </a:rPr>
                        <a:t>O</a:t>
                      </a:r>
                      <a:r>
                        <a:rPr lang="en-US" altLang="zh-CN" sz="1600" baseline="-25000" dirty="0">
                          <a:latin typeface="Helvetica" pitchFamily="2" charset="0"/>
                        </a:rPr>
                        <a:t>2</a:t>
                      </a:r>
                    </a:p>
                    <a:p>
                      <a:pPr algn="ctr"/>
                      <a:r>
                        <a:rPr lang="en-US" altLang="zh-CN" sz="1600" dirty="0">
                          <a:latin typeface="Helvetica" pitchFamily="2" charset="0"/>
                        </a:rPr>
                        <a:t>levels</a:t>
                      </a:r>
                      <a:endParaRPr lang="en-US" sz="1600" dirty="0">
                        <a:latin typeface="Helvetica" pitchFamily="2" charset="0"/>
                      </a:endParaRP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CyA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CXCL12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95124"/>
                  </a:ext>
                </a:extLst>
              </a:tr>
              <a:tr h="786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 CXCL12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 min of CXCL12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30 min of CXCL12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012832"/>
                  </a:ext>
                </a:extLst>
              </a:tr>
              <a:tr h="638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Transcriptomics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Phosphoproteomics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840469"/>
                  </a:ext>
                </a:extLst>
              </a:tr>
              <a:tr h="638150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Phosphoproteomics</a:t>
                      </a:r>
                    </a:p>
                    <a:p>
                      <a:pPr algn="ctr"/>
                      <a:r>
                        <a:rPr lang="en-US" sz="1600" b="1" dirty="0"/>
                        <a:t>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Transcriptomics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4156746"/>
                  </a:ext>
                </a:extLst>
              </a:tr>
              <a:tr h="63815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Phosphoproteomics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Transcriptomics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59812"/>
                  </a:ext>
                </a:extLst>
              </a:tr>
              <a:tr h="638150"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Phosphoproteomics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Proteomics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Transcriptomics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Phosphoproteomics</a:t>
                      </a:r>
                    </a:p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634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515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47FC0A-4299-B41A-3AC4-E9EEEF44B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28" y="2103501"/>
            <a:ext cx="10515600" cy="1325499"/>
          </a:xfrm>
        </p:spPr>
        <p:txBody>
          <a:bodyPr>
            <a:normAutofit/>
          </a:bodyPr>
          <a:lstStyle/>
          <a:p>
            <a:r>
              <a:rPr lang="en-US" sz="4400" dirty="0"/>
              <a:t>2 ½ manuscripts describe statistical analysis of the three omics datasets…</a:t>
            </a:r>
          </a:p>
        </p:txBody>
      </p:sp>
    </p:spTree>
    <p:extLst>
      <p:ext uri="{BB962C8B-B14F-4D97-AF65-F5344CB8AC3E}">
        <p14:creationId xmlns:p14="http://schemas.microsoft.com/office/powerpoint/2010/main" val="4086043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CE3E-0788-095A-17C5-0D9860B2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2699"/>
          </a:xfrm>
        </p:spPr>
        <p:txBody>
          <a:bodyPr>
            <a:normAutofit fontScale="90000"/>
          </a:bodyPr>
          <a:lstStyle/>
          <a:p>
            <a:r>
              <a:rPr lang="en-US" sz="3600" b="0" i="0" dirty="0">
                <a:effectLst/>
              </a:rPr>
              <a:t>Protein association networks show that actin cytoskeletal rearrangement is disrupted by CyA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4D1DF-6216-7646-7C17-35260453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7543"/>
            <a:ext cx="10637520" cy="1652906"/>
          </a:xfrm>
        </p:spPr>
        <p:txBody>
          <a:bodyPr>
            <a:norm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To circumvent the issue of not having gene sets that were significantly dysregulated between conditions:</a:t>
            </a:r>
          </a:p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Constructed a protein association network</a:t>
            </a:r>
          </a:p>
          <a:p>
            <a:pPr lvl="1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Identified &amp; characterized a 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module of </a:t>
            </a:r>
            <a:r>
              <a:rPr lang="en-US" sz="15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genes linked to cytoskeletal rearrangement 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with significantly different fold changes in 19% </a:t>
            </a:r>
            <a:r>
              <a:rPr lang="en-US" sz="15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vs 1% </a:t>
            </a:r>
            <a:r>
              <a:rPr lang="en-US" sz="15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and 19% </a:t>
            </a:r>
            <a:r>
              <a:rPr lang="en-US" sz="15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vs 1% </a:t>
            </a:r>
            <a:r>
              <a:rPr lang="en-US" sz="15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500" b="0" i="0" baseline="-2500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+ CyA contrasts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FF209B41-97DF-E101-A452-0363918AF5CD}"/>
              </a:ext>
            </a:extLst>
          </p:cNvPr>
          <p:cNvGrpSpPr/>
          <p:nvPr/>
        </p:nvGrpSpPr>
        <p:grpSpPr>
          <a:xfrm>
            <a:off x="0" y="1209885"/>
            <a:ext cx="12053100" cy="3798766"/>
            <a:chOff x="0" y="776316"/>
            <a:chExt cx="12053100" cy="37987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91485A4-86AC-B7F0-B2BB-8262F21DC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389"/>
            <a:stretch/>
          </p:blipFill>
          <p:spPr>
            <a:xfrm>
              <a:off x="3500928" y="776316"/>
              <a:ext cx="6253212" cy="379876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0E3C86C-725A-7DE9-0910-41FA623531AF}"/>
                </a:ext>
              </a:extLst>
            </p:cNvPr>
            <p:cNvGrpSpPr/>
            <p:nvPr/>
          </p:nvGrpSpPr>
          <p:grpSpPr>
            <a:xfrm>
              <a:off x="9616354" y="1047525"/>
              <a:ext cx="2436746" cy="3257805"/>
              <a:chOff x="9616354" y="1047525"/>
              <a:chExt cx="2436746" cy="3257805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3332039-4B73-9A61-6728-A94CB7D5D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9703" b="53194"/>
              <a:stretch/>
            </p:blipFill>
            <p:spPr>
              <a:xfrm>
                <a:off x="9616354" y="1095405"/>
                <a:ext cx="2436746" cy="3209925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36F5305-1E6F-99AF-BF47-89F033472091}"/>
                  </a:ext>
                </a:extLst>
              </p:cNvPr>
              <p:cNvGrpSpPr/>
              <p:nvPr/>
            </p:nvGrpSpPr>
            <p:grpSpPr>
              <a:xfrm>
                <a:off x="9704760" y="1047525"/>
                <a:ext cx="305940" cy="269280"/>
                <a:chOff x="9704760" y="1047525"/>
                <a:chExt cx="305940" cy="26928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4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FBAD9464-F7AD-ACA6-8645-9B54660F35A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10340" y="1047525"/>
                    <a:ext cx="360" cy="36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FBAD9464-F7AD-ACA6-8645-9B54660F35A5}"/>
                        </a:ext>
                      </a:extLst>
                    </p:cNvPr>
                    <p:cNvPicPr/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9947700" y="984525"/>
                      <a:ext cx="126000" cy="12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ACB8731B-D1DA-0F06-81EB-DF0118DF063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9704760" y="1085325"/>
                    <a:ext cx="268440" cy="23148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ACB8731B-D1DA-0F06-81EB-DF0118DF0634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9641704" y="1022325"/>
                      <a:ext cx="394192" cy="3571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B364979-A8AD-802C-B3DA-5F170D43DF6F}"/>
                </a:ext>
              </a:extLst>
            </p:cNvPr>
            <p:cNvGrpSpPr/>
            <p:nvPr/>
          </p:nvGrpSpPr>
          <p:grpSpPr>
            <a:xfrm>
              <a:off x="0" y="1244738"/>
              <a:ext cx="3899100" cy="3209925"/>
              <a:chOff x="0" y="1244738"/>
              <a:chExt cx="3899100" cy="320992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A36BB9B-1302-3435-E14B-B4416F914B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35520" b="53194"/>
              <a:stretch/>
            </p:blipFill>
            <p:spPr>
              <a:xfrm>
                <a:off x="0" y="1244738"/>
                <a:ext cx="3899100" cy="3209925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47400DB1-E0B9-DC37-C6A5-3C0C655E5CCA}"/>
                      </a:ext>
                    </a:extLst>
                  </p14:cNvPr>
                  <p14:cNvContentPartPr/>
                  <p14:nvPr/>
                </p14:nvContentPartPr>
                <p14:xfrm>
                  <a:off x="138900" y="1250341"/>
                  <a:ext cx="150120" cy="11376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47400DB1-E0B9-DC37-C6A5-3C0C655E5CCA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6260" y="1187701"/>
                    <a:ext cx="275760" cy="2394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E91801-2372-CB07-4B7C-ECD18AC4774F}"/>
                  </a:ext>
                </a:extLst>
              </p14:cNvPr>
              <p14:cNvContentPartPr/>
              <p14:nvPr/>
            </p14:nvContentPartPr>
            <p14:xfrm>
              <a:off x="3662856" y="1273536"/>
              <a:ext cx="141120" cy="30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E91801-2372-CB07-4B7C-ECD18AC477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0216" y="1210536"/>
                <a:ext cx="2667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3117D3-B40A-07C4-70D0-C32C8136E120}"/>
                  </a:ext>
                </a:extLst>
              </p14:cNvPr>
              <p14:cNvContentPartPr/>
              <p14:nvPr/>
            </p14:nvContentPartPr>
            <p14:xfrm>
              <a:off x="9655776" y="358437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3117D3-B40A-07C4-70D0-C32C8136E1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93136" y="352173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49" name="Ink 2048">
                <a:extLst>
                  <a:ext uri="{FF2B5EF4-FFF2-40B4-BE49-F238E27FC236}">
                    <a16:creationId xmlns:a16="http://schemas.microsoft.com/office/drawing/2014/main" id="{34B96419-54E5-64DB-4F0D-FC59F59F4184}"/>
                  </a:ext>
                </a:extLst>
              </p14:cNvPr>
              <p14:cNvContentPartPr/>
              <p14:nvPr/>
            </p14:nvContentPartPr>
            <p14:xfrm>
              <a:off x="9580896" y="3904416"/>
              <a:ext cx="246240" cy="231120"/>
            </p14:xfrm>
          </p:contentPart>
        </mc:Choice>
        <mc:Fallback xmlns="">
          <p:pic>
            <p:nvPicPr>
              <p:cNvPr id="2049" name="Ink 2048">
                <a:extLst>
                  <a:ext uri="{FF2B5EF4-FFF2-40B4-BE49-F238E27FC236}">
                    <a16:creationId xmlns:a16="http://schemas.microsoft.com/office/drawing/2014/main" id="{34B96419-54E5-64DB-4F0D-FC59F59F41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18256" y="3841776"/>
                <a:ext cx="371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51" name="Ink 2050">
                <a:extLst>
                  <a:ext uri="{FF2B5EF4-FFF2-40B4-BE49-F238E27FC236}">
                    <a16:creationId xmlns:a16="http://schemas.microsoft.com/office/drawing/2014/main" id="{4D985D82-B54D-BAD9-5FB5-A9E3CD48D82E}"/>
                  </a:ext>
                </a:extLst>
              </p14:cNvPr>
              <p14:cNvContentPartPr/>
              <p14:nvPr/>
            </p14:nvContentPartPr>
            <p14:xfrm>
              <a:off x="72936" y="4710816"/>
              <a:ext cx="7560" cy="16920"/>
            </p14:xfrm>
          </p:contentPart>
        </mc:Choice>
        <mc:Fallback xmlns="">
          <p:pic>
            <p:nvPicPr>
              <p:cNvPr id="2051" name="Ink 2050">
                <a:extLst>
                  <a:ext uri="{FF2B5EF4-FFF2-40B4-BE49-F238E27FC236}">
                    <a16:creationId xmlns:a16="http://schemas.microsoft.com/office/drawing/2014/main" id="{4D985D82-B54D-BAD9-5FB5-A9E3CD48D8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96" y="4648176"/>
                <a:ext cx="1332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052" name="Ink 2051">
                <a:extLst>
                  <a:ext uri="{FF2B5EF4-FFF2-40B4-BE49-F238E27FC236}">
                    <a16:creationId xmlns:a16="http://schemas.microsoft.com/office/drawing/2014/main" id="{6A26F34C-7299-0606-5993-E03A896E5A96}"/>
                  </a:ext>
                </a:extLst>
              </p14:cNvPr>
              <p14:cNvContentPartPr/>
              <p14:nvPr/>
            </p14:nvContentPartPr>
            <p14:xfrm>
              <a:off x="3691656" y="1766016"/>
              <a:ext cx="139680" cy="99360"/>
            </p14:xfrm>
          </p:contentPart>
        </mc:Choice>
        <mc:Fallback xmlns="">
          <p:pic>
            <p:nvPicPr>
              <p:cNvPr id="2052" name="Ink 2051">
                <a:extLst>
                  <a:ext uri="{FF2B5EF4-FFF2-40B4-BE49-F238E27FC236}">
                    <a16:creationId xmlns:a16="http://schemas.microsoft.com/office/drawing/2014/main" id="{6A26F34C-7299-0606-5993-E03A896E5A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29016" y="1703016"/>
                <a:ext cx="265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53" name="Ink 2052">
                <a:extLst>
                  <a:ext uri="{FF2B5EF4-FFF2-40B4-BE49-F238E27FC236}">
                    <a16:creationId xmlns:a16="http://schemas.microsoft.com/office/drawing/2014/main" id="{26E2EAF0-AB21-4BFA-36D7-70F58316D4B5}"/>
                  </a:ext>
                </a:extLst>
              </p14:cNvPr>
              <p14:cNvContentPartPr/>
              <p14:nvPr/>
            </p14:nvContentPartPr>
            <p14:xfrm>
              <a:off x="10030896" y="6363936"/>
              <a:ext cx="360" cy="360"/>
            </p14:xfrm>
          </p:contentPart>
        </mc:Choice>
        <mc:Fallback xmlns="">
          <p:pic>
            <p:nvPicPr>
              <p:cNvPr id="2053" name="Ink 2052">
                <a:extLst>
                  <a:ext uri="{FF2B5EF4-FFF2-40B4-BE49-F238E27FC236}">
                    <a16:creationId xmlns:a16="http://schemas.microsoft.com/office/drawing/2014/main" id="{26E2EAF0-AB21-4BFA-36D7-70F58316D4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67896" y="63012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81D9220B-7C4E-C19B-DDDB-E0C9F1CE3B81}"/>
              </a:ext>
            </a:extLst>
          </p:cNvPr>
          <p:cNvSpPr txBox="1"/>
          <p:nvPr/>
        </p:nvSpPr>
        <p:spPr>
          <a:xfrm>
            <a:off x="5847588" y="6408896"/>
            <a:ext cx="61356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050" dirty="0" err="1">
                <a:latin typeface="Segoe UI" panose="020B0502040204020203" pitchFamily="34" charset="0"/>
              </a:rPr>
              <a:t>Hilchey</a:t>
            </a:r>
            <a:r>
              <a:rPr lang="en-US" sz="1050" dirty="0">
                <a:latin typeface="Segoe UI" panose="020B0502040204020203" pitchFamily="34" charset="0"/>
              </a:rPr>
              <a:t>, S. P., M. G. Palshikar, J. A. Emo, D. Li, J. </a:t>
            </a:r>
            <a:r>
              <a:rPr lang="en-US" sz="1050" dirty="0" err="1">
                <a:latin typeface="Segoe UI" panose="020B0502040204020203" pitchFamily="34" charset="0"/>
              </a:rPr>
              <a:t>Garigen</a:t>
            </a:r>
            <a:r>
              <a:rPr lang="en-US" sz="1050" dirty="0">
                <a:latin typeface="Segoe UI" panose="020B0502040204020203" pitchFamily="34" charset="0"/>
              </a:rPr>
              <a:t>, J. Wang, E. S. Mendelson, V. </a:t>
            </a:r>
            <a:r>
              <a:rPr lang="en-US" sz="1050" dirty="0" err="1">
                <a:latin typeface="Segoe UI" panose="020B0502040204020203" pitchFamily="34" charset="0"/>
              </a:rPr>
              <a:t>Cipolla</a:t>
            </a:r>
            <a:r>
              <a:rPr lang="en-US" sz="1050" dirty="0">
                <a:latin typeface="Segoe UI" panose="020B0502040204020203" pitchFamily="34" charset="0"/>
              </a:rPr>
              <a:t>, J. Thakar and M. S. </a:t>
            </a:r>
            <a:r>
              <a:rPr lang="en-US" sz="1050" dirty="0" err="1">
                <a:latin typeface="Segoe UI" panose="020B0502040204020203" pitchFamily="34" charset="0"/>
              </a:rPr>
              <a:t>Zand</a:t>
            </a:r>
            <a:r>
              <a:rPr lang="en-US" sz="1050" dirty="0">
                <a:latin typeface="Segoe UI" panose="020B0502040204020203" pitchFamily="34" charset="0"/>
              </a:rPr>
              <a:t> (2020). </a:t>
            </a:r>
            <a:r>
              <a:rPr lang="en-US" sz="1050" u="sng" dirty="0">
                <a:latin typeface="Segoe UI" panose="020B0502040204020203" pitchFamily="34" charset="0"/>
              </a:rPr>
              <a:t>BMC immunology </a:t>
            </a:r>
            <a:r>
              <a:rPr lang="en-US" sz="1050" b="1" u="sng" dirty="0">
                <a:latin typeface="Segoe UI" panose="020B0502040204020203" pitchFamily="34" charset="0"/>
              </a:rPr>
              <a:t>21(1): 1-18.</a:t>
            </a:r>
          </a:p>
        </p:txBody>
      </p:sp>
    </p:spTree>
    <p:extLst>
      <p:ext uri="{BB962C8B-B14F-4D97-AF65-F5344CB8AC3E}">
        <p14:creationId xmlns:p14="http://schemas.microsoft.com/office/powerpoint/2010/main" val="3566274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67EB-BCD0-2FD9-3888-B003BF5E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413"/>
            <a:ext cx="10515600" cy="1325563"/>
          </a:xfrm>
        </p:spPr>
        <p:txBody>
          <a:bodyPr>
            <a:noAutofit/>
          </a:bodyPr>
          <a:lstStyle/>
          <a:p>
            <a:r>
              <a:rPr lang="en-US" sz="2400" b="0" i="0" dirty="0">
                <a:effectLst/>
              </a:rPr>
              <a:t>Discrete State Modeling Of A Network Linking HIF1A Signaling With Cytoskeletal Changes With Phosphoproteomics Data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FD74E-76AD-8F55-1B35-218B4CFB5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6668"/>
          <a:stretch/>
        </p:blipFill>
        <p:spPr>
          <a:xfrm>
            <a:off x="838200" y="1149419"/>
            <a:ext cx="6036488" cy="47948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C31504-3724-EE21-DB72-08CEB3D27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452" y="970310"/>
            <a:ext cx="4048035" cy="2951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556C4D-C01C-4466-F2D2-E578812FDE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336" y="4181628"/>
            <a:ext cx="2710266" cy="2385717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AE4190-8235-D026-B0C4-A0612945CC78}"/>
              </a:ext>
            </a:extLst>
          </p:cNvPr>
          <p:cNvGrpSpPr/>
          <p:nvPr/>
        </p:nvGrpSpPr>
        <p:grpSpPr>
          <a:xfrm>
            <a:off x="811296" y="1155816"/>
            <a:ext cx="364680" cy="363960"/>
            <a:chOff x="811296" y="1155816"/>
            <a:chExt cx="364680" cy="36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FBB1EA-2D8C-BEA8-B482-EEEE78C6C4A0}"/>
                    </a:ext>
                  </a:extLst>
                </p14:cNvPr>
                <p14:cNvContentPartPr/>
                <p14:nvPr/>
              </p14:nvContentPartPr>
              <p14:xfrm>
                <a:off x="811296" y="1155816"/>
                <a:ext cx="364680" cy="363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FBB1EA-2D8C-BEA8-B482-EEEE78C6C4A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8296" y="1092816"/>
                  <a:ext cx="49032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0D3A1E7-330E-2030-879C-1E98DB54CDDD}"/>
                    </a:ext>
                  </a:extLst>
                </p14:cNvPr>
                <p14:cNvContentPartPr/>
                <p14:nvPr/>
              </p14:nvContentPartPr>
              <p14:xfrm>
                <a:off x="1023696" y="143553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0D3A1E7-330E-2030-879C-1E98DB54CDD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056" y="137253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6128969-E76A-B5B4-E805-015E72D82ED4}"/>
                  </a:ext>
                </a:extLst>
              </p14:cNvPr>
              <p14:cNvContentPartPr/>
              <p14:nvPr/>
            </p14:nvContentPartPr>
            <p14:xfrm>
              <a:off x="2285856" y="282549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6128969-E76A-B5B4-E805-015E72D82E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3216" y="2762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0A88972-2D1E-7D77-C9D1-98906AA0B166}"/>
              </a:ext>
            </a:extLst>
          </p:cNvPr>
          <p:cNvSpPr txBox="1"/>
          <p:nvPr/>
        </p:nvSpPr>
        <p:spPr>
          <a:xfrm>
            <a:off x="839280" y="6173381"/>
            <a:ext cx="57218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/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Hilchey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S. P. &amp; M. G. Palshikar, S. Shen,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Rasam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E. S. Mendelson, J. A. Emo, J. Thakar, J. Qu and M. S.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Zand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(2022). </a:t>
            </a:r>
            <a:r>
              <a:rPr lang="en-US" sz="1100" u="sng" dirty="0">
                <a:latin typeface="Arial" panose="020B0604020202020204" pitchFamily="34" charset="0"/>
                <a:cs typeface="Arial" panose="020B0604020202020204" pitchFamily="34" charset="0"/>
              </a:rPr>
              <a:t>Under review</a:t>
            </a:r>
          </a:p>
        </p:txBody>
      </p:sp>
    </p:spTree>
    <p:extLst>
      <p:ext uri="{BB962C8B-B14F-4D97-AF65-F5344CB8AC3E}">
        <p14:creationId xmlns:p14="http://schemas.microsoft.com/office/powerpoint/2010/main" val="168563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307C0-DCD9-5F80-C889-E012D0790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1843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of omics datasets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D846BF-0C74-079F-EE6E-03B2A11134D1}"/>
              </a:ext>
            </a:extLst>
          </p:cNvPr>
          <p:cNvGrpSpPr>
            <a:grpSpLocks noChangeAspect="1"/>
          </p:cNvGrpSpPr>
          <p:nvPr/>
        </p:nvGrpSpPr>
        <p:grpSpPr>
          <a:xfrm>
            <a:off x="428476" y="1049952"/>
            <a:ext cx="9144000" cy="4758095"/>
            <a:chOff x="1770406" y="1236791"/>
            <a:chExt cx="8401469" cy="43717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170337-7490-9456-F4F5-2A0E96D53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0406" y="1724891"/>
              <a:ext cx="2994333" cy="329692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7531AB-ED15-FC67-48D6-362EF737353D}"/>
                </a:ext>
              </a:extLst>
            </p:cNvPr>
            <p:cNvSpPr txBox="1"/>
            <p:nvPr/>
          </p:nvSpPr>
          <p:spPr>
            <a:xfrm>
              <a:off x="1874964" y="1236791"/>
              <a:ext cx="291915" cy="339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94DF44-C9B5-B5CB-BE05-5F90DC4B549D}"/>
                </a:ext>
              </a:extLst>
            </p:cNvPr>
            <p:cNvSpPr txBox="1"/>
            <p:nvPr/>
          </p:nvSpPr>
          <p:spPr>
            <a:xfrm>
              <a:off x="4651039" y="1236791"/>
              <a:ext cx="284551" cy="339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3C3A7B3-367E-B56A-06CB-0ABFD620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2764" y="1249491"/>
              <a:ext cx="5249111" cy="435901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2FBFD23-68B4-1F59-FD22-3003711CC7FE}"/>
              </a:ext>
            </a:extLst>
          </p:cNvPr>
          <p:cNvSpPr txBox="1"/>
          <p:nvPr/>
        </p:nvSpPr>
        <p:spPr>
          <a:xfrm>
            <a:off x="923762" y="5969954"/>
            <a:ext cx="104300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 (C ) Correlation networks constructed using three multi-omics datasets showed little overlap between edges. </a:t>
            </a:r>
            <a:endParaRPr lang="en-US" sz="1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CF6841-275B-2764-B937-8FB42DDEA7E5}"/>
              </a:ext>
            </a:extLst>
          </p:cNvPr>
          <p:cNvGrpSpPr/>
          <p:nvPr/>
        </p:nvGrpSpPr>
        <p:grpSpPr>
          <a:xfrm>
            <a:off x="8637724" y="761204"/>
            <a:ext cx="3554276" cy="2286198"/>
            <a:chOff x="1017724" y="-626029"/>
            <a:chExt cx="3554276" cy="22861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A13E24-8697-655A-6C92-EA23B037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7724" y="-626029"/>
              <a:ext cx="3554276" cy="22861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D8BCD7-F840-4736-CB22-637D552C0551}"/>
                </a:ext>
              </a:extLst>
            </p:cNvPr>
            <p:cNvSpPr txBox="1"/>
            <p:nvPr/>
          </p:nvSpPr>
          <p:spPr>
            <a:xfrm>
              <a:off x="1101700" y="-626029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5875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A727-9671-C35B-6477-B40354AB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" y="220355"/>
            <a:ext cx="4075173" cy="1325563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ea typeface="Times New Roman" panose="02020603050405020304" pitchFamily="18" charset="0"/>
              </a:rPr>
              <a:t>Rule inference with BONITA from all three datasets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35E9B7-FD59-EA8B-64E4-5E2852B592D3}"/>
              </a:ext>
            </a:extLst>
          </p:cNvPr>
          <p:cNvGrpSpPr>
            <a:grpSpLocks noChangeAspect="1"/>
          </p:cNvGrpSpPr>
          <p:nvPr/>
        </p:nvGrpSpPr>
        <p:grpSpPr>
          <a:xfrm>
            <a:off x="4596881" y="665965"/>
            <a:ext cx="7315200" cy="5526069"/>
            <a:chOff x="685800" y="444500"/>
            <a:chExt cx="6220278" cy="46989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84906A-4A83-8160-B606-75BBE0FB8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DC0D78-50F6-FB9A-6B6F-D582FCC7E100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9EA4FF-3631-A925-3AA9-782EBB14DF6C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BA09CF-EB1F-4624-D7F3-79261C298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E97296-105F-F981-6BFC-2AC71726E7EF}"/>
              </a:ext>
            </a:extLst>
          </p:cNvPr>
          <p:cNvSpPr txBox="1"/>
          <p:nvPr/>
        </p:nvSpPr>
        <p:spPr>
          <a:xfrm>
            <a:off x="611786" y="1790132"/>
            <a:ext cx="3381967" cy="461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BONITA was used to infer Boolean rules for all three omics datasets individually and combined.</a:t>
            </a:r>
          </a:p>
          <a:p>
            <a:pPr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lphaUcParenBoth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Importance scores (Spearman correlations between 0.5 and 0.8, p &lt;&lt; 0.01)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637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DDC0-1478-3E9E-08E0-8290B2F0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6557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Pathway analysis with BONITA (individual omics datasets)</a:t>
            </a:r>
            <a:endParaRPr lang="en-US" sz="32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5134F-BE66-0342-60F5-01D0F80281A6}"/>
              </a:ext>
            </a:extLst>
          </p:cNvPr>
          <p:cNvGrpSpPr/>
          <p:nvPr/>
        </p:nvGrpSpPr>
        <p:grpSpPr>
          <a:xfrm>
            <a:off x="670249" y="1101012"/>
            <a:ext cx="10851501" cy="4655975"/>
            <a:chOff x="0" y="348734"/>
            <a:chExt cx="9144000" cy="3842266"/>
          </a:xfrm>
        </p:grpSpPr>
        <p:pic>
          <p:nvPicPr>
            <p:cNvPr id="5" name="Picture 2" descr="B:\multiomics_networks_20220609\all_pvalues_bonita.png">
              <a:extLst>
                <a:ext uri="{FF2B5EF4-FFF2-40B4-BE49-F238E27FC236}">
                  <a16:creationId xmlns:a16="http://schemas.microsoft.com/office/drawing/2014/main" id="{1DCD8D2B-471D-CE38-E3BE-C566F87F2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533400"/>
              <a:ext cx="914400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F8DE989-19E6-D15F-1B11-4F57A944970E}"/>
                </a:ext>
              </a:extLst>
            </p:cNvPr>
            <p:cNvSpPr txBox="1"/>
            <p:nvPr/>
          </p:nvSpPr>
          <p:spPr>
            <a:xfrm>
              <a:off x="415808" y="34873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5A8B7F-5931-F33E-59E6-F77298B006B1}"/>
                </a:ext>
              </a:extLst>
            </p:cNvPr>
            <p:cNvSpPr txBox="1"/>
            <p:nvPr/>
          </p:nvSpPr>
          <p:spPr>
            <a:xfrm>
              <a:off x="3374212" y="348734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52AA8D-FF12-E1C6-2A2B-690CFB63012D}"/>
                </a:ext>
              </a:extLst>
            </p:cNvPr>
            <p:cNvSpPr txBox="1"/>
            <p:nvPr/>
          </p:nvSpPr>
          <p:spPr>
            <a:xfrm>
              <a:off x="6324600" y="348734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FD396DA-F7E3-5BFF-76A5-066F03DC9245}"/>
              </a:ext>
            </a:extLst>
          </p:cNvPr>
          <p:cNvSpPr txBox="1"/>
          <p:nvPr/>
        </p:nvSpPr>
        <p:spPr>
          <a:xfrm>
            <a:off x="838200" y="6259743"/>
            <a:ext cx="109930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p-values are Bonferroni-corrected and are &lt; 0.01. From left to right: (A) Proteomics, (B) Phosphoproteomics and (C) Transcriptomics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48085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58CD-4FDC-4A98-A096-558774029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467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multi-omics Boolean Omics Network Invariant Time Analysis (</a:t>
            </a:r>
            <a:r>
              <a:rPr lang="en-US" sz="2200" dirty="0" err="1"/>
              <a:t>mBONITA</a:t>
            </a:r>
            <a:r>
              <a:rPr lang="en-US" sz="2200" dirty="0"/>
              <a:t>) can effectively use this multi-omics dataset in combination with prior knowledge networks to 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200" dirty="0"/>
              <a:t>identify an accurate and reliable regulatory/Boolean </a:t>
            </a:r>
            <a:r>
              <a:rPr lang="en-US" sz="2200" u="sng" dirty="0"/>
              <a:t>rule set</a:t>
            </a:r>
            <a:r>
              <a:rPr lang="en-US" sz="2200" dirty="0"/>
              <a:t> for PKNs </a:t>
            </a:r>
          </a:p>
          <a:p>
            <a:pPr marL="457200" lvl="1" indent="0">
              <a:buNone/>
            </a:pPr>
            <a:endParaRPr lang="en-US" sz="2200" dirty="0"/>
          </a:p>
          <a:p>
            <a:pPr lvl="1"/>
            <a:r>
              <a:rPr lang="en-US" sz="2200" dirty="0"/>
              <a:t>use this improved rule set to calculate </a:t>
            </a:r>
            <a:r>
              <a:rPr lang="en-US" sz="2200" u="sng" dirty="0"/>
              <a:t>node modulation scores </a:t>
            </a:r>
            <a:r>
              <a:rPr lang="en-US" sz="2200" dirty="0"/>
              <a:t>that incorporate measurements from multiple omics assays and the network topology </a:t>
            </a:r>
          </a:p>
          <a:p>
            <a:pPr marL="457200" lvl="1" indent="0">
              <a:buNone/>
            </a:pPr>
            <a:endParaRPr lang="en-US" sz="2200" dirty="0"/>
          </a:p>
          <a:p>
            <a:pPr lvl="1"/>
            <a:r>
              <a:rPr lang="en-US" sz="2200" dirty="0"/>
              <a:t>use these modulation scores to </a:t>
            </a:r>
            <a:r>
              <a:rPr lang="en-US" sz="2200" u="sng" dirty="0"/>
              <a:t>identify dysregulated pathways</a:t>
            </a:r>
            <a:r>
              <a:rPr lang="en-US" sz="2200" dirty="0"/>
              <a:t> that suggest a mechanism for hypoxia-mediated chemotaxis in B cells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EC68-549C-43F0-986F-001DB0D14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Motivation &amp; Significance of </a:t>
            </a:r>
            <a:r>
              <a:rPr lang="en-US" sz="4000" dirty="0" err="1"/>
              <a:t>mBonita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54891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574E-D7D0-9496-54F9-AEAB0F0D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Two strategies to infer Boolean rules from multi-omics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E46878-ACCF-2BE9-7AE1-976AE7FAC23F}"/>
              </a:ext>
            </a:extLst>
          </p:cNvPr>
          <p:cNvGrpSpPr/>
          <p:nvPr/>
        </p:nvGrpSpPr>
        <p:grpSpPr>
          <a:xfrm>
            <a:off x="840777" y="1940115"/>
            <a:ext cx="10513023" cy="3867554"/>
            <a:chOff x="840767" y="1985835"/>
            <a:chExt cx="10513023" cy="386755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AC5A7C-7F15-E640-BE27-F51798D210E6}"/>
                </a:ext>
              </a:extLst>
            </p:cNvPr>
            <p:cNvSpPr/>
            <p:nvPr/>
          </p:nvSpPr>
          <p:spPr>
            <a:xfrm>
              <a:off x="3125651" y="3858488"/>
              <a:ext cx="1599418" cy="14280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42805"/>
                  </a:moveTo>
                  <a:lnTo>
                    <a:pt x="1599418" y="142805"/>
                  </a:lnTo>
                  <a:lnTo>
                    <a:pt x="1599418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4B0EB2C-D4E6-FC01-CC05-02129EFDD845}"/>
                </a:ext>
              </a:extLst>
            </p:cNvPr>
            <p:cNvSpPr/>
            <p:nvPr/>
          </p:nvSpPr>
          <p:spPr>
            <a:xfrm>
              <a:off x="3125651" y="4001294"/>
              <a:ext cx="3198837" cy="101937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970348" y="0"/>
                  </a:lnTo>
                  <a:lnTo>
                    <a:pt x="2970348" y="1019377"/>
                  </a:lnTo>
                  <a:lnTo>
                    <a:pt x="3198837" y="1019377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258F8EC-175D-C544-C06B-A267FC2EBF7B}"/>
                </a:ext>
              </a:extLst>
            </p:cNvPr>
            <p:cNvSpPr/>
            <p:nvPr/>
          </p:nvSpPr>
          <p:spPr>
            <a:xfrm>
              <a:off x="8609372" y="2862407"/>
              <a:ext cx="459535" cy="102412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31047" y="0"/>
                  </a:lnTo>
                  <a:lnTo>
                    <a:pt x="231047" y="1024127"/>
                  </a:lnTo>
                  <a:lnTo>
                    <a:pt x="459535" y="1024127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4C6ACEE-609B-4F9F-07F7-8D5219DD620A}"/>
                </a:ext>
              </a:extLst>
            </p:cNvPr>
            <p:cNvSpPr/>
            <p:nvPr/>
          </p:nvSpPr>
          <p:spPr>
            <a:xfrm>
              <a:off x="3125651" y="2862407"/>
              <a:ext cx="3198837" cy="113888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138886"/>
                  </a:moveTo>
                  <a:lnTo>
                    <a:pt x="2970348" y="1138886"/>
                  </a:lnTo>
                  <a:lnTo>
                    <a:pt x="2970348" y="0"/>
                  </a:lnTo>
                  <a:lnTo>
                    <a:pt x="3198837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CB6C0C-2CD7-EAE6-CD72-FDF4B2E36E92}"/>
                </a:ext>
              </a:extLst>
            </p:cNvPr>
            <p:cNvSpPr/>
            <p:nvPr/>
          </p:nvSpPr>
          <p:spPr>
            <a:xfrm>
              <a:off x="840767" y="2688336"/>
              <a:ext cx="2284883" cy="2625914"/>
            </a:xfrm>
            <a:custGeom>
              <a:avLst/>
              <a:gdLst>
                <a:gd name="connsiteX0" fmla="*/ 0 w 2284883"/>
                <a:gd name="connsiteY0" fmla="*/ 0 h 2625914"/>
                <a:gd name="connsiteX1" fmla="*/ 2284883 w 2284883"/>
                <a:gd name="connsiteY1" fmla="*/ 0 h 2625914"/>
                <a:gd name="connsiteX2" fmla="*/ 2284883 w 2284883"/>
                <a:gd name="connsiteY2" fmla="*/ 2625914 h 2625914"/>
                <a:gd name="connsiteX3" fmla="*/ 0 w 2284883"/>
                <a:gd name="connsiteY3" fmla="*/ 2625914 h 2625914"/>
                <a:gd name="connsiteX4" fmla="*/ 0 w 2284883"/>
                <a:gd name="connsiteY4" fmla="*/ 0 h 262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883" h="2625914">
                  <a:moveTo>
                    <a:pt x="0" y="0"/>
                  </a:moveTo>
                  <a:lnTo>
                    <a:pt x="2284883" y="0"/>
                  </a:lnTo>
                  <a:lnTo>
                    <a:pt x="2284883" y="2625914"/>
                  </a:lnTo>
                  <a:lnTo>
                    <a:pt x="0" y="2625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multi-omics datasets into a single interpretable dynamic model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63CEDCD-40D5-5EED-5962-B5CD761A0CC6}"/>
                </a:ext>
              </a:extLst>
            </p:cNvPr>
            <p:cNvSpPr/>
            <p:nvPr/>
          </p:nvSpPr>
          <p:spPr>
            <a:xfrm>
              <a:off x="6324488" y="1985835"/>
              <a:ext cx="2284883" cy="1828800"/>
            </a:xfrm>
            <a:custGeom>
              <a:avLst/>
              <a:gdLst>
                <a:gd name="connsiteX0" fmla="*/ 0 w 2284883"/>
                <a:gd name="connsiteY0" fmla="*/ 0 h 1753144"/>
                <a:gd name="connsiteX1" fmla="*/ 2284883 w 2284883"/>
                <a:gd name="connsiteY1" fmla="*/ 0 h 1753144"/>
                <a:gd name="connsiteX2" fmla="*/ 2284883 w 2284883"/>
                <a:gd name="connsiteY2" fmla="*/ 1753144 h 1753144"/>
                <a:gd name="connsiteX3" fmla="*/ 0 w 2284883"/>
                <a:gd name="connsiteY3" fmla="*/ 1753144 h 1753144"/>
                <a:gd name="connsiteX4" fmla="*/ 0 w 2284883"/>
                <a:gd name="connsiteY4" fmla="*/ 0 h 175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883" h="1753144">
                  <a:moveTo>
                    <a:pt x="0" y="0"/>
                  </a:moveTo>
                  <a:lnTo>
                    <a:pt x="2284883" y="0"/>
                  </a:lnTo>
                  <a:lnTo>
                    <a:pt x="2284883" y="1753144"/>
                  </a:lnTo>
                  <a:lnTo>
                    <a:pt x="0" y="1753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BONITA’s genetic algorithm strategy to identify overlapping rules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5959080-73F4-A880-1705-373F3C2D0F50}"/>
                </a:ext>
              </a:extLst>
            </p:cNvPr>
            <p:cNvSpPr/>
            <p:nvPr/>
          </p:nvSpPr>
          <p:spPr>
            <a:xfrm>
              <a:off x="9068907" y="3538089"/>
              <a:ext cx="2284883" cy="1828800"/>
            </a:xfrm>
            <a:custGeom>
              <a:avLst/>
              <a:gdLst>
                <a:gd name="connsiteX0" fmla="*/ 0 w 2284883"/>
                <a:gd name="connsiteY0" fmla="*/ 0 h 696889"/>
                <a:gd name="connsiteX1" fmla="*/ 2284883 w 2284883"/>
                <a:gd name="connsiteY1" fmla="*/ 0 h 696889"/>
                <a:gd name="connsiteX2" fmla="*/ 2284883 w 2284883"/>
                <a:gd name="connsiteY2" fmla="*/ 696889 h 696889"/>
                <a:gd name="connsiteX3" fmla="*/ 0 w 2284883"/>
                <a:gd name="connsiteY3" fmla="*/ 696889 h 696889"/>
                <a:gd name="connsiteX4" fmla="*/ 0 w 2284883"/>
                <a:gd name="connsiteY4" fmla="*/ 0 h 6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883" h="696889">
                  <a:moveTo>
                    <a:pt x="0" y="0"/>
                  </a:moveTo>
                  <a:lnTo>
                    <a:pt x="2284883" y="0"/>
                  </a:lnTo>
                  <a:lnTo>
                    <a:pt x="2284883" y="696889"/>
                  </a:lnTo>
                  <a:lnTo>
                    <a:pt x="0" y="696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Simulation, perturbation, importance scores, pathway analysis</a:t>
              </a: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8AE4A20-A3AD-3732-4E84-41205157CC7F}"/>
                </a:ext>
              </a:extLst>
            </p:cNvPr>
            <p:cNvSpPr/>
            <p:nvPr/>
          </p:nvSpPr>
          <p:spPr>
            <a:xfrm>
              <a:off x="6324488" y="4024589"/>
              <a:ext cx="2284883" cy="1828800"/>
            </a:xfrm>
            <a:custGeom>
              <a:avLst/>
              <a:gdLst>
                <a:gd name="connsiteX0" fmla="*/ 0 w 2284883"/>
                <a:gd name="connsiteY0" fmla="*/ 0 h 1992163"/>
                <a:gd name="connsiteX1" fmla="*/ 2284883 w 2284883"/>
                <a:gd name="connsiteY1" fmla="*/ 0 h 1992163"/>
                <a:gd name="connsiteX2" fmla="*/ 2284883 w 2284883"/>
                <a:gd name="connsiteY2" fmla="*/ 1992163 h 1992163"/>
                <a:gd name="connsiteX3" fmla="*/ 0 w 2284883"/>
                <a:gd name="connsiteY3" fmla="*/ 1992163 h 1992163"/>
                <a:gd name="connsiteX4" fmla="*/ 0 w 2284883"/>
                <a:gd name="connsiteY4" fmla="*/ 0 h 1992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883" h="1992163">
                  <a:moveTo>
                    <a:pt x="0" y="0"/>
                  </a:moveTo>
                  <a:lnTo>
                    <a:pt x="2284883" y="0"/>
                  </a:lnTo>
                  <a:lnTo>
                    <a:pt x="2284883" y="1992163"/>
                  </a:lnTo>
                  <a:lnTo>
                    <a:pt x="0" y="1992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a neural network + prior knowledge networks to infer a network model</a:t>
              </a: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E1F272-5A8B-DFE3-BF14-74D463D71893}"/>
                </a:ext>
              </a:extLst>
            </p:cNvPr>
            <p:cNvSpPr/>
            <p:nvPr/>
          </p:nvSpPr>
          <p:spPr>
            <a:xfrm>
              <a:off x="3582627" y="3161599"/>
              <a:ext cx="2284883" cy="696889"/>
            </a:xfrm>
            <a:custGeom>
              <a:avLst/>
              <a:gdLst>
                <a:gd name="connsiteX0" fmla="*/ 0 w 2284883"/>
                <a:gd name="connsiteY0" fmla="*/ 0 h 696889"/>
                <a:gd name="connsiteX1" fmla="*/ 2284883 w 2284883"/>
                <a:gd name="connsiteY1" fmla="*/ 0 h 696889"/>
                <a:gd name="connsiteX2" fmla="*/ 2284883 w 2284883"/>
                <a:gd name="connsiteY2" fmla="*/ 696889 h 696889"/>
                <a:gd name="connsiteX3" fmla="*/ 0 w 2284883"/>
                <a:gd name="connsiteY3" fmla="*/ 696889 h 696889"/>
                <a:gd name="connsiteX4" fmla="*/ 0 w 2284883"/>
                <a:gd name="connsiteY4" fmla="*/ 0 h 696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4883" h="696889">
                  <a:moveTo>
                    <a:pt x="0" y="0"/>
                  </a:moveTo>
                  <a:lnTo>
                    <a:pt x="2284883" y="0"/>
                  </a:lnTo>
                  <a:lnTo>
                    <a:pt x="2284883" y="696889"/>
                  </a:lnTo>
                  <a:lnTo>
                    <a:pt x="0" y="696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Prior knowledge networks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52C5F0-584C-8EA7-FA4E-E15451140ACB}"/>
              </a:ext>
            </a:extLst>
          </p:cNvPr>
          <p:cNvSpPr/>
          <p:nvPr/>
        </p:nvSpPr>
        <p:spPr>
          <a:xfrm flipV="1">
            <a:off x="8597118" y="4034126"/>
            <a:ext cx="459535" cy="102412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231047" y="0"/>
                </a:lnTo>
                <a:lnTo>
                  <a:pt x="231047" y="1024127"/>
                </a:lnTo>
                <a:lnTo>
                  <a:pt x="459535" y="1024127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3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C0F4-A8EA-487C-8119-9787587B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8" y="264817"/>
            <a:ext cx="10936224" cy="1005840"/>
          </a:xfrm>
        </p:spPr>
        <p:txBody>
          <a:bodyPr>
            <a:noAutofit/>
          </a:bodyPr>
          <a:lstStyle/>
          <a:p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mBONITA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datasets to simulate and perturb a prior knowledge network with a consensus set of logic rules</a:t>
            </a:r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BA656E-7D0A-40C2-B54C-630A5434C600}"/>
              </a:ext>
            </a:extLst>
          </p:cNvPr>
          <p:cNvGrpSpPr>
            <a:grpSpLocks noChangeAspect="1"/>
          </p:cNvGrpSpPr>
          <p:nvPr/>
        </p:nvGrpSpPr>
        <p:grpSpPr>
          <a:xfrm>
            <a:off x="2455515" y="1516952"/>
            <a:ext cx="7280970" cy="4675969"/>
            <a:chOff x="3042651" y="2106336"/>
            <a:chExt cx="5478949" cy="35186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9A7D17-9945-41D0-B594-345686290542}"/>
                </a:ext>
              </a:extLst>
            </p:cNvPr>
            <p:cNvGrpSpPr/>
            <p:nvPr/>
          </p:nvGrpSpPr>
          <p:grpSpPr>
            <a:xfrm>
              <a:off x="4173255" y="2935224"/>
              <a:ext cx="3240532" cy="2340864"/>
              <a:chOff x="3669083" y="1445404"/>
              <a:chExt cx="4860797" cy="398046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AA73A2C-FBF5-46FA-B6C3-67B90FD40424}"/>
                  </a:ext>
                </a:extLst>
              </p:cNvPr>
              <p:cNvGrpSpPr/>
              <p:nvPr/>
            </p:nvGrpSpPr>
            <p:grpSpPr>
              <a:xfrm>
                <a:off x="3669083" y="1445404"/>
                <a:ext cx="491983" cy="3980460"/>
                <a:chOff x="3669083" y="1445404"/>
                <a:chExt cx="491983" cy="3980460"/>
              </a:xfrm>
            </p:grpSpPr>
            <p:cxnSp>
              <p:nvCxnSpPr>
                <p:cNvPr id="29" name="Connector: Elbow 28">
                  <a:extLst>
                    <a:ext uri="{FF2B5EF4-FFF2-40B4-BE49-F238E27FC236}">
                      <a16:creationId xmlns:a16="http://schemas.microsoft.com/office/drawing/2014/main" id="{CA80CE13-59E8-44E3-BAFD-0864EFDEF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69083" y="1445404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30" name="Connector: Elbow 29">
                  <a:extLst>
                    <a:ext uri="{FF2B5EF4-FFF2-40B4-BE49-F238E27FC236}">
                      <a16:creationId xmlns:a16="http://schemas.microsoft.com/office/drawing/2014/main" id="{CCF895FA-1157-4518-BADD-FA9ECCE6A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9083" y="3435634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2DE03CE1-21AA-4FA6-A4A1-B92CFC2A19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9083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</p:grp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0A0A0132-4317-4294-A018-A683079690ED}"/>
                  </a:ext>
                </a:extLst>
              </p:cNvPr>
              <p:cNvCxnSpPr/>
              <p:nvPr/>
            </p:nvCxnSpPr>
            <p:spPr>
              <a:xfrm flipV="1">
                <a:off x="8037897" y="1445404"/>
                <a:ext cx="491983" cy="1990230"/>
              </a:xfrm>
              <a:prstGeom prst="bentConnector3">
                <a:avLst/>
              </a:prstGeom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3" name="Connector: Elbow 22">
                <a:extLst>
                  <a:ext uri="{FF2B5EF4-FFF2-40B4-BE49-F238E27FC236}">
                    <a16:creationId xmlns:a16="http://schemas.microsoft.com/office/drawing/2014/main" id="{138B1F41-D098-400A-BC02-65B9E869B7D0}"/>
                  </a:ext>
                </a:extLst>
              </p:cNvPr>
              <p:cNvCxnSpPr/>
              <p:nvPr/>
            </p:nvCxnSpPr>
            <p:spPr>
              <a:xfrm>
                <a:off x="8037897" y="3435634"/>
                <a:ext cx="491983" cy="1990230"/>
              </a:xfrm>
              <a:prstGeom prst="bentConnector3">
                <a:avLst/>
              </a:prstGeom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3CA22D2-1273-46F7-97E2-AD2273FF1C09}"/>
                  </a:ext>
                </a:extLst>
              </p:cNvPr>
              <p:cNvCxnSpPr/>
              <p:nvPr/>
            </p:nvCxnSpPr>
            <p:spPr>
              <a:xfrm>
                <a:off x="8037897" y="3435634"/>
                <a:ext cx="491983" cy="0"/>
              </a:xfrm>
              <a:prstGeom prst="straightConnector1">
                <a:avLst/>
              </a:prstGeom>
              <a:ln w="254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AFF59AC-F3B0-4B18-8CA9-4CCEE63E5D1D}"/>
                  </a:ext>
                </a:extLst>
              </p:cNvPr>
              <p:cNvGrpSpPr/>
              <p:nvPr/>
            </p:nvGrpSpPr>
            <p:grpSpPr>
              <a:xfrm flipH="1">
                <a:off x="5850008" y="1445404"/>
                <a:ext cx="491983" cy="3980460"/>
                <a:chOff x="3669083" y="1445404"/>
                <a:chExt cx="491983" cy="3980460"/>
              </a:xfrm>
            </p:grpSpPr>
            <p:cxnSp>
              <p:nvCxnSpPr>
                <p:cNvPr id="26" name="Connector: Elbow 25">
                  <a:extLst>
                    <a:ext uri="{FF2B5EF4-FFF2-40B4-BE49-F238E27FC236}">
                      <a16:creationId xmlns:a16="http://schemas.microsoft.com/office/drawing/2014/main" id="{18D8BE25-FC70-4792-9750-857625B9D460}"/>
                    </a:ext>
                  </a:extLst>
                </p:cNvPr>
                <p:cNvCxnSpPr/>
                <p:nvPr/>
              </p:nvCxnSpPr>
              <p:spPr>
                <a:xfrm flipV="1">
                  <a:off x="3669083" y="1445404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7" name="Connector: Elbow 26">
                  <a:extLst>
                    <a:ext uri="{FF2B5EF4-FFF2-40B4-BE49-F238E27FC236}">
                      <a16:creationId xmlns:a16="http://schemas.microsoft.com/office/drawing/2014/main" id="{0017AB92-568C-40EC-B3C9-EDD65C3202B3}"/>
                    </a:ext>
                  </a:extLst>
                </p:cNvPr>
                <p:cNvCxnSpPr/>
                <p:nvPr/>
              </p:nvCxnSpPr>
              <p:spPr>
                <a:xfrm>
                  <a:off x="3669083" y="3435634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91EF157E-9C87-44E4-8E2B-47B4A50A8D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69083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DB4C22-F106-4A97-8ACC-E18D3AAD405A}"/>
                </a:ext>
              </a:extLst>
            </p:cNvPr>
            <p:cNvSpPr txBox="1"/>
            <p:nvPr/>
          </p:nvSpPr>
          <p:spPr>
            <a:xfrm>
              <a:off x="3042651" y="3513903"/>
              <a:ext cx="1124712" cy="1366454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Combine multi-omics datasets into a single interpretable dynamic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7AC79-CBA4-40B7-B611-7197EA12C09C}"/>
                </a:ext>
              </a:extLst>
            </p:cNvPr>
            <p:cNvSpPr txBox="1"/>
            <p:nvPr/>
          </p:nvSpPr>
          <p:spPr>
            <a:xfrm>
              <a:off x="4507135" y="2703260"/>
              <a:ext cx="1124712" cy="440044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Gene expression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EAFF833-C530-49DB-B872-8CD048C19F9E}"/>
                </a:ext>
              </a:extLst>
            </p:cNvPr>
            <p:cNvSpPr txBox="1"/>
            <p:nvPr/>
          </p:nvSpPr>
          <p:spPr>
            <a:xfrm>
              <a:off x="4504272" y="3981687"/>
              <a:ext cx="1117041" cy="440044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Protein abundance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49B32D-FB86-4B2C-A3F1-6227B7D0DC65}"/>
                </a:ext>
              </a:extLst>
            </p:cNvPr>
            <p:cNvSpPr txBox="1"/>
            <p:nvPr/>
          </p:nvSpPr>
          <p:spPr>
            <a:xfrm>
              <a:off x="4496602" y="5060643"/>
              <a:ext cx="1124711" cy="440044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Protein modifications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65547E-2E35-40D6-8474-35DF17802F60}"/>
                </a:ext>
              </a:extLst>
            </p:cNvPr>
            <p:cNvSpPr txBox="1"/>
            <p:nvPr/>
          </p:nvSpPr>
          <p:spPr>
            <a:xfrm>
              <a:off x="5955193" y="3897047"/>
              <a:ext cx="1120070" cy="810608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Simulation with a consensus set of logic rules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1596BE-9526-49AE-835A-C8593702B447}"/>
                </a:ext>
              </a:extLst>
            </p:cNvPr>
            <p:cNvSpPr txBox="1"/>
            <p:nvPr/>
          </p:nvSpPr>
          <p:spPr>
            <a:xfrm>
              <a:off x="7424321" y="2665379"/>
              <a:ext cx="1097279" cy="625327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Node modulation scores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7F7C3A7-7D60-44C3-8A85-ABE9011E3BC9}"/>
                </a:ext>
              </a:extLst>
            </p:cNvPr>
            <p:cNvSpPr txBox="1"/>
            <p:nvPr/>
          </p:nvSpPr>
          <p:spPr>
            <a:xfrm>
              <a:off x="7424321" y="3878128"/>
              <a:ext cx="1097279" cy="625327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D650E9-6FD0-49DF-86D4-56BEB12E9300}"/>
                </a:ext>
              </a:extLst>
            </p:cNvPr>
            <p:cNvSpPr txBox="1"/>
            <p:nvPr/>
          </p:nvSpPr>
          <p:spPr>
            <a:xfrm>
              <a:off x="7424321" y="5184967"/>
              <a:ext cx="1097279" cy="440044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Dysregulated subnetworks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161E45-5314-466F-AA5B-6B6DB9638AD1}"/>
                </a:ext>
              </a:extLst>
            </p:cNvPr>
            <p:cNvSpPr txBox="1"/>
            <p:nvPr/>
          </p:nvSpPr>
          <p:spPr>
            <a:xfrm>
              <a:off x="3057943" y="2198977"/>
              <a:ext cx="1117041" cy="254762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41A334-53F3-43E7-8F39-70AF6286A1A2}"/>
                </a:ext>
              </a:extLst>
            </p:cNvPr>
            <p:cNvSpPr txBox="1"/>
            <p:nvPr/>
          </p:nvSpPr>
          <p:spPr>
            <a:xfrm>
              <a:off x="4476288" y="2198977"/>
              <a:ext cx="1117041" cy="254762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INPUT DATA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3C7912-69CA-4EE1-B291-F9D785C3BC35}"/>
                </a:ext>
              </a:extLst>
            </p:cNvPr>
            <p:cNvSpPr txBox="1"/>
            <p:nvPr/>
          </p:nvSpPr>
          <p:spPr>
            <a:xfrm>
              <a:off x="5894633" y="2106336"/>
              <a:ext cx="1245835" cy="440044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DATA INTEGRATION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6A77A3-6E20-4E74-B59B-1F78E24342E0}"/>
                </a:ext>
              </a:extLst>
            </p:cNvPr>
            <p:cNvSpPr txBox="1"/>
            <p:nvPr/>
          </p:nvSpPr>
          <p:spPr>
            <a:xfrm>
              <a:off x="7413787" y="2198977"/>
              <a:ext cx="1107813" cy="254762"/>
            </a:xfrm>
            <a:prstGeom prst="rect">
              <a:avLst/>
            </a:prstGeom>
            <a:solidFill>
              <a:schemeClr val="bg2"/>
            </a:solidFill>
            <a:ln w="2540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A7A7A4B-0742-4CB6-82B7-10D481C4369C}"/>
                </a:ext>
              </a:extLst>
            </p:cNvPr>
            <p:cNvCxnSpPr>
              <a:cxnSpLocks/>
            </p:cNvCxnSpPr>
            <p:nvPr/>
          </p:nvCxnSpPr>
          <p:spPr>
            <a:xfrm>
              <a:off x="4197584" y="2326358"/>
              <a:ext cx="274320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9E5427-476D-435B-B467-A8CDDACDB08E}"/>
                </a:ext>
              </a:extLst>
            </p:cNvPr>
            <p:cNvCxnSpPr>
              <a:cxnSpLocks/>
            </p:cNvCxnSpPr>
            <p:nvPr/>
          </p:nvCxnSpPr>
          <p:spPr>
            <a:xfrm>
              <a:off x="5620312" y="2326358"/>
              <a:ext cx="274320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F97E717-B369-4B7F-900B-EB0A26BE8C77}"/>
                </a:ext>
              </a:extLst>
            </p:cNvPr>
            <p:cNvCxnSpPr>
              <a:cxnSpLocks/>
            </p:cNvCxnSpPr>
            <p:nvPr/>
          </p:nvCxnSpPr>
          <p:spPr>
            <a:xfrm>
              <a:off x="7150000" y="2326358"/>
              <a:ext cx="274320" cy="0"/>
            </a:xfrm>
            <a:prstGeom prst="straightConnector1">
              <a:avLst/>
            </a:prstGeom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204912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D5E5D-31E3-8EDE-1C86-5D442F844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/>
              <a:t>First, some admin - 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0A09C6-E3A6-18AC-BC3F-44AB64DB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These are the users with current access to the lab calendar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Everyone can &amp; should add/remove users as needed!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D399B5-8F39-3E5C-519F-A616255B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192700"/>
            <a:ext cx="6019331" cy="446935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24826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3ED1A-C954-DC31-FB2C-FB093B693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 &amp; future directions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64E36-2F0F-7E33-A1AC-6B226D13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Discouraged by the lack of a consistent topology between BONITA experiments and the consequent low overlap in inferred rules, plus the usual ambiguity in inferred rules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Tried to mitigate the latter by using ‘minimal rules’ but this seems less than satisfying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Planning to go back to simply overlapping rules and forcing a resolution of topology by maximizing the number of upstream nodes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Had some plans to compare the importance scores to scores from other multi-omics integration methods but in the interests of time it might be best to stick to comparison to BONITA scores and compare pathway analysis results </a:t>
            </a:r>
          </a:p>
        </p:txBody>
      </p:sp>
    </p:spTree>
    <p:extLst>
      <p:ext uri="{BB962C8B-B14F-4D97-AF65-F5344CB8AC3E}">
        <p14:creationId xmlns:p14="http://schemas.microsoft.com/office/powerpoint/2010/main" val="1715115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AAC3-22CF-95B5-B056-1E844544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204" y="406399"/>
            <a:ext cx="10515600" cy="549275"/>
          </a:xfrm>
        </p:spPr>
        <p:txBody>
          <a:bodyPr>
            <a:noAutofit/>
          </a:bodyPr>
          <a:lstStyle/>
          <a:p>
            <a:r>
              <a:rPr lang="en-US" sz="2800" dirty="0"/>
              <a:t>Neural networks to infer logic rules (or some functions…) for a PKN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693F1-BE67-0798-ED2A-E1B51FAB3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204" y="1255394"/>
            <a:ext cx="5619750" cy="51863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Currently trying to use a prior knowledge network (PKN) + a definitely not optimized neural network architecture to learn logic rules instead of a genetic algorithm/local search like BONITA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Advantages –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High accuracy; much faster; single easy-to-reuse network model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Disadvantages –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not straightforward to examine learned rules individually (frankly this is the case with BONITA as well)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C4C2F-7317-2D47-12A5-03078A38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56" y="955674"/>
            <a:ext cx="4403948" cy="5760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23060-90CB-3612-D83B-9A8289E20F2F}"/>
              </a:ext>
            </a:extLst>
          </p:cNvPr>
          <p:cNvSpPr txBox="1"/>
          <p:nvPr/>
        </p:nvSpPr>
        <p:spPr>
          <a:xfrm>
            <a:off x="466725" y="630297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Shu, H., J. Zhou, Q. Lian, H. Li, D. Zhao, J. Zeng and J. Ma (2021). "Modeling gene regulatory networks using neural network architectures." Nature Computational Science 1: 491-501.</a:t>
            </a:r>
          </a:p>
        </p:txBody>
      </p:sp>
    </p:spTree>
    <p:extLst>
      <p:ext uri="{BB962C8B-B14F-4D97-AF65-F5344CB8AC3E}">
        <p14:creationId xmlns:p14="http://schemas.microsoft.com/office/powerpoint/2010/main" val="18003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F0C82-6545-DD37-0588-33D7751F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300" cy="1325563"/>
          </a:xfrm>
        </p:spPr>
        <p:txBody>
          <a:bodyPr/>
          <a:lstStyle/>
          <a:p>
            <a:r>
              <a:rPr lang="en-US" dirty="0"/>
              <a:t>Generate test and training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A785-E91C-9DCE-270F-2D02ED5E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7990"/>
            <a:ext cx="10696575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Generate fake single cells from the three omics datasets according to the probability of activation of each gene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Incorporate prior knowledge network –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Features – transcript &amp; </a:t>
            </a:r>
            <a:r>
              <a:rPr lang="en-US" sz="2000" dirty="0" err="1"/>
              <a:t>phosphopeptide</a:t>
            </a:r>
            <a:r>
              <a:rPr lang="en-US" sz="2000" dirty="0"/>
              <a:t> abundance of upstream nodes (essentially the expression matrix multiplied by the adjacency). Add self-edges to nodes with in-degree = 0. 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Labels – protein abundance of downstream nodes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So - accuracy of prediction is a measure of how well the learned function of upstream nodes predicts the state of the downstream node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75-25 split between training and test datasets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6612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257D-5F0B-D3A2-4F19-1D9B92F90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351"/>
            <a:ext cx="10515600" cy="1325563"/>
          </a:xfrm>
        </p:spPr>
        <p:txBody>
          <a:bodyPr/>
          <a:lstStyle/>
          <a:p>
            <a:r>
              <a:rPr lang="en-US" dirty="0"/>
              <a:t>NN architecture – room for improvement.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2AECC-5FDE-D94F-777E-4CE3E9F09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338"/>
            <a:ext cx="4657725" cy="493262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Dense</a:t>
            </a:r>
          </a:p>
          <a:p>
            <a:pPr lvl="1"/>
            <a:r>
              <a:rPr lang="en-US" dirty="0"/>
              <a:t>Activation: tanh</a:t>
            </a:r>
          </a:p>
          <a:p>
            <a:r>
              <a:rPr lang="en-US" dirty="0"/>
              <a:t>Dropout</a:t>
            </a:r>
          </a:p>
          <a:p>
            <a:pPr lvl="1"/>
            <a:r>
              <a:rPr lang="en-US" dirty="0"/>
              <a:t>Rate: 0.2 (might want to increase this rate…)</a:t>
            </a:r>
          </a:p>
          <a:p>
            <a:r>
              <a:rPr lang="en-US" dirty="0"/>
              <a:t>Dense</a:t>
            </a:r>
          </a:p>
          <a:p>
            <a:pPr lvl="1"/>
            <a:r>
              <a:rPr lang="en-US" dirty="0"/>
              <a:t>Activation: Sigmoid</a:t>
            </a:r>
          </a:p>
          <a:p>
            <a:r>
              <a:rPr lang="en-US" dirty="0"/>
              <a:t>Dropout</a:t>
            </a:r>
          </a:p>
          <a:p>
            <a:pPr lvl="1"/>
            <a:r>
              <a:rPr lang="en-US" dirty="0"/>
              <a:t>Rate: 0.2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Activation: Sigmoid</a:t>
            </a:r>
          </a:p>
          <a:p>
            <a:r>
              <a:rPr lang="en-US" dirty="0"/>
              <a:t>Loss = mean absolute error</a:t>
            </a:r>
          </a:p>
          <a:p>
            <a:r>
              <a:rPr lang="en-US" dirty="0"/>
              <a:t>Metric = binary accuracy (frequency of correct predictions)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521AE-E693-D43A-A2C5-A3B7D492C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04" y="976085"/>
            <a:ext cx="5830114" cy="32961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9767B-0697-DE32-F060-C00EB34B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28" y="4381433"/>
            <a:ext cx="2414216" cy="241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145D5A-86C2-31FB-44DF-B2020856C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347" y="4272195"/>
            <a:ext cx="3109281" cy="20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9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30AF-FB2A-FEF6-3EDF-99233B4E8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74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High accuracy at predicting state of network nodes as a function of their upstream nodes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2A59C50-24AF-3B73-D74D-83D4B28E3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97"/>
          <a:stretch/>
        </p:blipFill>
        <p:spPr>
          <a:xfrm>
            <a:off x="1" y="1643063"/>
            <a:ext cx="6181726" cy="243840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E116CE8-F80B-F1BC-88B3-7C3A1521E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1" r="7031"/>
          <a:stretch/>
        </p:blipFill>
        <p:spPr>
          <a:xfrm>
            <a:off x="1295400" y="4054475"/>
            <a:ext cx="4886326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FB550A-3908-DFA1-486E-340FDA86B346}"/>
              </a:ext>
            </a:extLst>
          </p:cNvPr>
          <p:cNvSpPr txBox="1"/>
          <p:nvPr/>
        </p:nvSpPr>
        <p:spPr>
          <a:xfrm>
            <a:off x="3340100" y="6308209"/>
            <a:ext cx="7601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Epoch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E2BAD5E3-1AD7-A55B-F133-C3771663A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12" y="1600201"/>
            <a:ext cx="4383411" cy="3287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CA9A41-041B-FEAB-6986-1158781FB469}"/>
              </a:ext>
            </a:extLst>
          </p:cNvPr>
          <p:cNvSpPr txBox="1"/>
          <p:nvPr/>
        </p:nvSpPr>
        <p:spPr>
          <a:xfrm>
            <a:off x="6837038" y="5257799"/>
            <a:ext cx="438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(unquantified) variation depending on the sampling of training data. I haven’t seen it go below 0.8.</a:t>
            </a:r>
          </a:p>
        </p:txBody>
      </p:sp>
    </p:spTree>
    <p:extLst>
      <p:ext uri="{BB962C8B-B14F-4D97-AF65-F5344CB8AC3E}">
        <p14:creationId xmlns:p14="http://schemas.microsoft.com/office/powerpoint/2010/main" val="2607523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CF6F-F33D-3C6F-3023-964661876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1675"/>
          </a:xfrm>
        </p:spPr>
        <p:txBody>
          <a:bodyPr>
            <a:normAutofit/>
          </a:bodyPr>
          <a:lstStyle/>
          <a:p>
            <a:r>
              <a:rPr lang="en-US" sz="3600" dirty="0"/>
              <a:t>Calculation of importance scores – Strategy &amp;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D05104-AA3C-4E73-26B7-0F7933C06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432435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For each node in the network: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Make predictions using a dataset of simulated knock-ins &amp; knock-outs, calculate the difference between the two predicted states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Issues: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Not sure that this even makes sense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No consistency in predictions (this is a known </a:t>
            </a:r>
            <a:r>
              <a:rPr lang="en-US" sz="1600" dirty="0" err="1"/>
              <a:t>tensorflow</a:t>
            </a:r>
            <a:r>
              <a:rPr lang="en-US" sz="1600" dirty="0"/>
              <a:t> issue, related to loading saved models – didn’t have time to troubleshoot this yet)</a:t>
            </a:r>
          </a:p>
          <a:p>
            <a:pPr lvl="1">
              <a:lnSpc>
                <a:spcPct val="150000"/>
              </a:lnSpc>
            </a:pPr>
            <a:r>
              <a:rPr lang="en-US" sz="1600" dirty="0"/>
              <a:t>No correlation with the usual measures of node influence – tested in-degree, out-degree, and out-degree centrality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D6704D-D822-3097-B8A8-B7EEF27C9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587273"/>
              </p:ext>
            </p:extLst>
          </p:nvPr>
        </p:nvGraphicFramePr>
        <p:xfrm>
          <a:off x="6286499" y="940305"/>
          <a:ext cx="4981574" cy="5860545"/>
        </p:xfrm>
        <a:graphic>
          <a:graphicData uri="http://schemas.openxmlformats.org/drawingml/2006/table">
            <a:tbl>
              <a:tblPr/>
              <a:tblGrid>
                <a:gridCol w="797052">
                  <a:extLst>
                    <a:ext uri="{9D8B030D-6E8A-4147-A177-3AD203B41FA5}">
                      <a16:colId xmlns:a16="http://schemas.microsoft.com/office/drawing/2014/main" val="378069249"/>
                    </a:ext>
                  </a:extLst>
                </a:gridCol>
                <a:gridCol w="863473">
                  <a:extLst>
                    <a:ext uri="{9D8B030D-6E8A-4147-A177-3AD203B41FA5}">
                      <a16:colId xmlns:a16="http://schemas.microsoft.com/office/drawing/2014/main" val="605363224"/>
                    </a:ext>
                  </a:extLst>
                </a:gridCol>
                <a:gridCol w="797052">
                  <a:extLst>
                    <a:ext uri="{9D8B030D-6E8A-4147-A177-3AD203B41FA5}">
                      <a16:colId xmlns:a16="http://schemas.microsoft.com/office/drawing/2014/main" val="1603327297"/>
                    </a:ext>
                  </a:extLst>
                </a:gridCol>
                <a:gridCol w="797052">
                  <a:extLst>
                    <a:ext uri="{9D8B030D-6E8A-4147-A177-3AD203B41FA5}">
                      <a16:colId xmlns:a16="http://schemas.microsoft.com/office/drawing/2014/main" val="336860598"/>
                    </a:ext>
                  </a:extLst>
                </a:gridCol>
                <a:gridCol w="797052">
                  <a:extLst>
                    <a:ext uri="{9D8B030D-6E8A-4147-A177-3AD203B41FA5}">
                      <a16:colId xmlns:a16="http://schemas.microsoft.com/office/drawing/2014/main" val="2480408929"/>
                    </a:ext>
                  </a:extLst>
                </a:gridCol>
                <a:gridCol w="929893">
                  <a:extLst>
                    <a:ext uri="{9D8B030D-6E8A-4147-A177-3AD203B41FA5}">
                      <a16:colId xmlns:a16="http://schemas.microsoft.com/office/drawing/2014/main" val="3427046176"/>
                    </a:ext>
                  </a:extLst>
                </a:gridCol>
              </a:tblGrid>
              <a:tr h="1788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Node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Knockout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Knockin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IS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indegree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outdegree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427027"/>
                  </a:ext>
                </a:extLst>
              </a:tr>
              <a:tr h="323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HSP90AA1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219885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STK3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30200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PTPN7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22945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836494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MAP3K1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629299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CSNK2B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933078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AKT1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381523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PLCG2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4816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ITGA4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58804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GNG5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107865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MAP3K5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933511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TSC2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820701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FLNB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85719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IL17RA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311430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RPS6KB1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289214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PAK4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8005214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TFRC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93579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SPN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5577054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IFNAR2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497893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MIOS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498712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MAP4K2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5028838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PHLPP1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584445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PPP2R5E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6957463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STK4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734971"/>
                  </a:ext>
                </a:extLst>
              </a:tr>
              <a:tr h="1788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GYS1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15" marR="8115" marT="8115" marB="0" anchor="b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042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7309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6BAA-53B2-2590-4D57-94C5696C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90F2-45D4-5AD4-DE07-35A174410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7482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Strongly leaning towards returning to our original strategy of combining rule sets from multiple BONITA experiments due to a severe time crunch and several other responsibilities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 have easy-to-follow code and a fluent setup to run the neural network experiments so it might be interesting to follow up later</a:t>
            </a:r>
          </a:p>
          <a:p>
            <a:pPr lvl="1"/>
            <a:endParaRPr lang="en-US" sz="18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952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362266"/>
            <a:ext cx="10515600" cy="2852737"/>
          </a:xfrm>
        </p:spPr>
        <p:txBody>
          <a:bodyPr>
            <a:normAutofit/>
          </a:bodyPr>
          <a:lstStyle/>
          <a:p>
            <a:r>
              <a:rPr lang="en-US" sz="4400" dirty="0"/>
              <a:t>Executable models of signaling pathways built using omics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Mukta G. Palshikar</a:t>
            </a:r>
          </a:p>
        </p:txBody>
      </p:sp>
    </p:spTree>
    <p:extLst>
      <p:ext uri="{BB962C8B-B14F-4D97-AF65-F5344CB8AC3E}">
        <p14:creationId xmlns:p14="http://schemas.microsoft.com/office/powerpoint/2010/main" val="352698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E1BD-4B8B-7886-DEF3-354E07D9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for my last four months in the lab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F9525F5-B0C4-53F6-6D02-404F94C01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376856"/>
              </p:ext>
            </p:extLst>
          </p:nvPr>
        </p:nvGraphicFramePr>
        <p:xfrm>
          <a:off x="900684" y="1676083"/>
          <a:ext cx="10390632" cy="3505834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731772">
                  <a:extLst>
                    <a:ext uri="{9D8B030D-6E8A-4147-A177-3AD203B41FA5}">
                      <a16:colId xmlns:a16="http://schemas.microsoft.com/office/drawing/2014/main" val="3825292970"/>
                    </a:ext>
                  </a:extLst>
                </a:gridCol>
                <a:gridCol w="1731772">
                  <a:extLst>
                    <a:ext uri="{9D8B030D-6E8A-4147-A177-3AD203B41FA5}">
                      <a16:colId xmlns:a16="http://schemas.microsoft.com/office/drawing/2014/main" val="4093273960"/>
                    </a:ext>
                  </a:extLst>
                </a:gridCol>
                <a:gridCol w="1731772">
                  <a:extLst>
                    <a:ext uri="{9D8B030D-6E8A-4147-A177-3AD203B41FA5}">
                      <a16:colId xmlns:a16="http://schemas.microsoft.com/office/drawing/2014/main" val="2333275171"/>
                    </a:ext>
                  </a:extLst>
                </a:gridCol>
                <a:gridCol w="1731772">
                  <a:extLst>
                    <a:ext uri="{9D8B030D-6E8A-4147-A177-3AD203B41FA5}">
                      <a16:colId xmlns:a16="http://schemas.microsoft.com/office/drawing/2014/main" val="3713956732"/>
                    </a:ext>
                  </a:extLst>
                </a:gridCol>
                <a:gridCol w="1731772">
                  <a:extLst>
                    <a:ext uri="{9D8B030D-6E8A-4147-A177-3AD203B41FA5}">
                      <a16:colId xmlns:a16="http://schemas.microsoft.com/office/drawing/2014/main" val="1178931171"/>
                    </a:ext>
                  </a:extLst>
                </a:gridCol>
                <a:gridCol w="1731772">
                  <a:extLst>
                    <a:ext uri="{9D8B030D-6E8A-4147-A177-3AD203B41FA5}">
                      <a16:colId xmlns:a16="http://schemas.microsoft.com/office/drawing/2014/main" val="518515084"/>
                    </a:ext>
                  </a:extLst>
                </a:gridCol>
              </a:tblGrid>
              <a:tr h="115855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Project/Month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August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September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October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November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December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773909"/>
                  </a:ext>
                </a:extLst>
              </a:tr>
              <a:tr h="115855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err="1"/>
                        <a:t>moBONITA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Finish project &amp; get manuscript on </a:t>
                      </a:r>
                      <a:r>
                        <a:rPr lang="en-US" sz="1800" dirty="0" err="1"/>
                        <a:t>biorxiv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Submit manuscript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Revise/resubmit as required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Prepare for defense – need two practice sessions at lab meeting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108901"/>
                  </a:ext>
                </a:extLst>
              </a:tr>
              <a:tr h="115855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/>
                        <a:t>Thesis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Finish writing thesis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Submit thesis: Oct 24</a:t>
                      </a:r>
                      <a:r>
                        <a:rPr lang="en-US" sz="1800" baseline="30000" dirty="0"/>
                        <a:t>th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Defense: Dec 1</a:t>
                      </a:r>
                      <a:r>
                        <a:rPr lang="en-US" sz="1800" baseline="30000" dirty="0"/>
                        <a:t>st</a:t>
                      </a:r>
                      <a:endParaRPr lang="en-US" sz="1800" dirty="0"/>
                    </a:p>
                    <a:p>
                      <a:pPr algn="l"/>
                      <a:r>
                        <a:rPr lang="en-US" sz="1800" dirty="0"/>
                        <a:t>Termination date: Jan 11</a:t>
                      </a:r>
                      <a:r>
                        <a:rPr lang="en-US" sz="1800" baseline="30000" dirty="0"/>
                        <a:t>th</a:t>
                      </a:r>
                      <a:r>
                        <a:rPr lang="en-US" sz="1800" dirty="0"/>
                        <a:t> </a:t>
                      </a:r>
                    </a:p>
                    <a:p>
                      <a:pPr algn="l"/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4143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431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71E23-9725-4DFF-8C75-A6F4C253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Aim 1: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200" dirty="0"/>
              <a:t>Build executable models of pathways using single-cell RNA-seq data to study atherosclerosis-associated signaling dysregulations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b="1" dirty="0"/>
              <a:t>Aim 2: 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200" dirty="0"/>
              <a:t>Develop methods to build an integrated network using transcriptomics, proteomics, and phosphoproteomics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77F47-EC70-4C21-BEDC-4984A9A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AEF-7A69-4456-9B69-04BFCC8BBC94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229485-C537-402C-90C2-9DA01AB1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thesis aims</a:t>
            </a:r>
          </a:p>
        </p:txBody>
      </p:sp>
    </p:spTree>
    <p:extLst>
      <p:ext uri="{BB962C8B-B14F-4D97-AF65-F5344CB8AC3E}">
        <p14:creationId xmlns:p14="http://schemas.microsoft.com/office/powerpoint/2010/main" val="145384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71E23-9725-4DFF-8C75-A6F4C253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Aim 1: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200" dirty="0"/>
              <a:t>Build executable models of pathways using single-cell RNA-seq data to study atherosclerosis-associated signaling dysregulations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Aim 2: </a:t>
            </a:r>
          </a:p>
          <a:p>
            <a:pPr marL="0" indent="0">
              <a:buNone/>
            </a:pPr>
            <a:endParaRPr lang="en-US" sz="2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Develop methods to build an integrated network using transcriptomics, proteomics, and phosphoproteomics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77F47-EC70-4C21-BEDC-4984A9A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AEF-7A69-4456-9B69-04BFCC8BBC94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229485-C537-402C-90C2-9DA01AB1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thesis aims</a:t>
            </a:r>
          </a:p>
        </p:txBody>
      </p:sp>
    </p:spTree>
    <p:extLst>
      <p:ext uri="{BB962C8B-B14F-4D97-AF65-F5344CB8AC3E}">
        <p14:creationId xmlns:p14="http://schemas.microsoft.com/office/powerpoint/2010/main" val="944562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B764-6909-B492-E174-C06EF81F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Aim 1: Build executable models of pathways using single-cell RNA-seq data to study atherosclerosis-associated signaling dysregulations</a:t>
            </a:r>
            <a:br>
              <a:rPr lang="en-US" sz="2800" dirty="0"/>
            </a:br>
            <a:r>
              <a:rPr lang="en-US" sz="2800" dirty="0"/>
              <a:t>(scBONITA)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4A9A2-75C2-439A-1D38-93CF3FD1B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3317431"/>
          </a:xfrm>
        </p:spPr>
        <p:txBody>
          <a:bodyPr/>
          <a:lstStyle/>
          <a:p>
            <a:r>
              <a:rPr lang="en-US" dirty="0"/>
              <a:t>scBONITA manuscript accepted!</a:t>
            </a:r>
          </a:p>
          <a:p>
            <a:endParaRPr lang="en-US" dirty="0"/>
          </a:p>
          <a:p>
            <a:r>
              <a:rPr lang="en-US" dirty="0"/>
              <a:t>In progress – applications of scBONITA to find network-specific signaling states of B cells </a:t>
            </a:r>
          </a:p>
        </p:txBody>
      </p:sp>
    </p:spTree>
    <p:extLst>
      <p:ext uri="{BB962C8B-B14F-4D97-AF65-F5344CB8AC3E}">
        <p14:creationId xmlns:p14="http://schemas.microsoft.com/office/powerpoint/2010/main" val="22534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371E23-9725-4DFF-8C75-A6F4C253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Aim 1:</a:t>
            </a:r>
          </a:p>
          <a:p>
            <a:pPr marL="0" indent="0">
              <a:buNone/>
            </a:pPr>
            <a:endParaRPr lang="en-US" sz="22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sz="22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Build executable models of pathways using single-cell RNA-seq data to study atherosclerosis-associated signaling dysregulations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b="1" dirty="0"/>
              <a:t>Aim 2: </a:t>
            </a:r>
          </a:p>
          <a:p>
            <a:pPr marL="0" indent="0">
              <a:buNone/>
            </a:pPr>
            <a:endParaRPr lang="en-US" sz="2200" dirty="0"/>
          </a:p>
          <a:p>
            <a:pPr lvl="1"/>
            <a:r>
              <a:rPr lang="en-US" sz="2200" dirty="0"/>
              <a:t>Develop methods to build an integrated network using transcriptomics, proteomics, and phosphoproteomics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677F47-EC70-4C21-BEDC-4984A9A40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84AEF-7A69-4456-9B69-04BFCC8BBC94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229485-C537-402C-90C2-9DA01AB1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thesis aims</a:t>
            </a:r>
          </a:p>
        </p:txBody>
      </p:sp>
    </p:spTree>
    <p:extLst>
      <p:ext uri="{BB962C8B-B14F-4D97-AF65-F5344CB8AC3E}">
        <p14:creationId xmlns:p14="http://schemas.microsoft.com/office/powerpoint/2010/main" val="35197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960" y="-20320"/>
            <a:ext cx="11070590" cy="1325563"/>
          </a:xfrm>
        </p:spPr>
        <p:txBody>
          <a:bodyPr>
            <a:noAutofit/>
          </a:bodyPr>
          <a:lstStyle/>
          <a:p>
            <a:r>
              <a:rPr lang="en-US" sz="2400" dirty="0"/>
              <a:t>Cyclosporine A Directly Affects Human and Mouse B cell Migration in vitro by Disrupting a HIF-1α Dependent, O</a:t>
            </a:r>
            <a:r>
              <a:rPr lang="en-US" sz="2400" baseline="-25000" dirty="0"/>
              <a:t>2</a:t>
            </a:r>
            <a:r>
              <a:rPr lang="en-US" sz="2400" dirty="0"/>
              <a:t> Sensing, Molecular 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1305243"/>
            <a:ext cx="11399520" cy="495964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Hypoxia is a potent molecular signal for cellular metabolism, mitochondrial function, and migration.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Hypoxic conditions trigger regulatory and differentiation cascades in human B cells mediated via the hypoxia-inducible factor 1 alpha (HIF-1</a:t>
            </a:r>
            <a:r>
              <a:rPr lang="el-GR" sz="1800" dirty="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transcriptional cascade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Calcineurin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inhibitors such as cyclosporine A destabilize HIF1-A and suppress B cell responses to infection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Unbiased omics experiments were conducted to examine global expression changes</a:t>
            </a:r>
          </a:p>
          <a:p>
            <a:pPr marL="201168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01168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Does cyclosporine A (condition 3) restore protein expression programs usually seen under normal oxygen tension (condition 1)?</a:t>
            </a:r>
          </a:p>
          <a:p>
            <a:pPr marL="201168" lvl="1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Network-based integration of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multiomics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data suggests a mechanism for HIF-1α-mediated chemotaxis in B cells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20120" y="6303642"/>
            <a:ext cx="4033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7E655B-5437-4F82-9C3C-693C8F2841B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82888" y="5987886"/>
            <a:ext cx="3640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Collaboration with </a:t>
            </a:r>
            <a:r>
              <a:rPr lang="en-US" sz="1200" dirty="0" err="1"/>
              <a:t>Zand</a:t>
            </a:r>
            <a:r>
              <a:rPr lang="en-US" sz="1200" dirty="0"/>
              <a:t> lab (</a:t>
            </a:r>
            <a:r>
              <a:rPr lang="en-US" sz="1200" dirty="0" err="1"/>
              <a:t>UofR</a:t>
            </a:r>
            <a:r>
              <a:rPr lang="en-US" sz="1200" dirty="0"/>
              <a:t>), Jun Qu lab (Buffalo)</a:t>
            </a:r>
          </a:p>
        </p:txBody>
      </p:sp>
    </p:spTree>
    <p:extLst>
      <p:ext uri="{BB962C8B-B14F-4D97-AF65-F5344CB8AC3E}">
        <p14:creationId xmlns:p14="http://schemas.microsoft.com/office/powerpoint/2010/main" val="625876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1790</Words>
  <Application>Microsoft Office PowerPoint</Application>
  <PresentationFormat>Widescreen</PresentationFormat>
  <Paragraphs>368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Helvetica</vt:lpstr>
      <vt:lpstr>Helvetica Neue</vt:lpstr>
      <vt:lpstr>Roboto Mono</vt:lpstr>
      <vt:lpstr>Segoe UI</vt:lpstr>
      <vt:lpstr>Office Theme</vt:lpstr>
      <vt:lpstr>Lab meeting – 5th August 2022</vt:lpstr>
      <vt:lpstr>First, some admin - </vt:lpstr>
      <vt:lpstr>Executable models of signaling pathways built using omics data</vt:lpstr>
      <vt:lpstr>Timeline for my last four months in the lab</vt:lpstr>
      <vt:lpstr>Summary of thesis aims</vt:lpstr>
      <vt:lpstr>Summary of thesis aims</vt:lpstr>
      <vt:lpstr>Aim 1: Build executable models of pathways using single-cell RNA-seq data to study atherosclerosis-associated signaling dysregulations (scBONITA)</vt:lpstr>
      <vt:lpstr>Summary of thesis aims</vt:lpstr>
      <vt:lpstr>Cyclosporine A Directly Affects Human and Mouse B cell Migration in vitro by Disrupting a HIF-1α Dependent, O2 Sensing, Molecular Switch</vt:lpstr>
      <vt:lpstr>Unbiased omics experiments to examine global expression changes under different combinations of treatments </vt:lpstr>
      <vt:lpstr>2 ½ manuscripts describe statistical analysis of the three omics datasets…</vt:lpstr>
      <vt:lpstr>Protein association networks show that actin cytoskeletal rearrangement is disrupted by CyA</vt:lpstr>
      <vt:lpstr>Discrete State Modeling Of A Network Linking HIF1A Signaling With Cytoskeletal Changes With Phosphoproteomics Data</vt:lpstr>
      <vt:lpstr>Comparison of omics datasets</vt:lpstr>
      <vt:lpstr>Rule inference with BONITA from all three datasets</vt:lpstr>
      <vt:lpstr>Pathway analysis with BONITA (individual omics datasets)</vt:lpstr>
      <vt:lpstr>Motivation &amp; Significance of mBonita</vt:lpstr>
      <vt:lpstr>Two strategies to infer Boolean rules from multi-omics data</vt:lpstr>
      <vt:lpstr>mBONITA integrates information from multiple datasets to simulate and perturb a prior knowledge network with a consensus set of logic rules</vt:lpstr>
      <vt:lpstr>Work in progress &amp; future directions </vt:lpstr>
      <vt:lpstr>Neural networks to infer logic rules (or some functions…) for a PKN</vt:lpstr>
      <vt:lpstr>Generate test and training datasets</vt:lpstr>
      <vt:lpstr>NN architecture – room for improvement. </vt:lpstr>
      <vt:lpstr>High accuracy at predicting state of network nodes as a function of their upstream nodes</vt:lpstr>
      <vt:lpstr>Calculation of importance scores – Strategy &amp; Results</vt:lpstr>
      <vt:lpstr>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meeting – 5th August, 2022</dc:title>
  <dc:creator>Palshikar, Mukta</dc:creator>
  <cp:lastModifiedBy>Palshikar, Mukta</cp:lastModifiedBy>
  <cp:revision>253</cp:revision>
  <dcterms:created xsi:type="dcterms:W3CDTF">2022-08-05T01:01:03Z</dcterms:created>
  <dcterms:modified xsi:type="dcterms:W3CDTF">2022-08-05T17:37:26Z</dcterms:modified>
</cp:coreProperties>
</file>